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6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3" r:id="rId2"/>
    <p:sldId id="275" r:id="rId3"/>
    <p:sldId id="314" r:id="rId4"/>
    <p:sldId id="283" r:id="rId5"/>
    <p:sldId id="270" r:id="rId6"/>
    <p:sldId id="315" r:id="rId7"/>
    <p:sldId id="256" r:id="rId8"/>
    <p:sldId id="257" r:id="rId9"/>
    <p:sldId id="258" r:id="rId10"/>
    <p:sldId id="259" r:id="rId11"/>
    <p:sldId id="262" r:id="rId12"/>
    <p:sldId id="26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327" autoAdjust="0"/>
  </p:normalViewPr>
  <p:slideViewPr>
    <p:cSldViewPr snapToGrid="0">
      <p:cViewPr varScale="1">
        <p:scale>
          <a:sx n="88" d="100"/>
          <a:sy n="88" d="100"/>
        </p:scale>
        <p:origin x="932" y="284"/>
      </p:cViewPr>
      <p:guideLst/>
    </p:cSldViewPr>
  </p:slideViewPr>
  <p:outlineViewPr>
    <p:cViewPr>
      <p:scale>
        <a:sx n="33" d="100"/>
        <a:sy n="33" d="100"/>
      </p:scale>
      <p:origin x="0" y="-84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Column2</c:v>
                </c:pt>
              </c:strCache>
            </c:strRef>
          </c:tx>
          <c:spPr>
            <a:solidFill>
              <a:srgbClr val="FA3C4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Noto Sans" panose="020B0502040504020204" pitchFamily="34" charset="0"/>
                    <a:ea typeface="Noto Sans" panose="020B0502040504020204" pitchFamily="34" charset="0"/>
                    <a:cs typeface="Noto Sans" panose="020B0502040504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2020</c:v>
                </c:pt>
                <c:pt idx="1">
                  <c:v>2024</c:v>
                </c:pt>
              </c:numCache>
            </c:numRef>
          </c:cat>
          <c:val>
            <c:numRef>
              <c:f>Sheet1!$B$2:$B$3</c:f>
              <c:numCache>
                <c:formatCode>0%</c:formatCode>
                <c:ptCount val="2"/>
                <c:pt idx="0">
                  <c:v>0.46</c:v>
                </c:pt>
                <c:pt idx="1">
                  <c:v>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37E-4754-94FD-B01C936AAEE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271175087"/>
        <c:axId val="1271176047"/>
      </c:barChart>
      <c:catAx>
        <c:axId val="12711750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pPr>
            <a:endParaRPr lang="en-US"/>
          </a:p>
        </c:txPr>
        <c:crossAx val="1271176047"/>
        <c:crosses val="autoZero"/>
        <c:auto val="1"/>
        <c:lblAlgn val="ctr"/>
        <c:lblOffset val="100"/>
        <c:noMultiLvlLbl val="0"/>
      </c:catAx>
      <c:valAx>
        <c:axId val="1271176047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27117508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solidFill>
            <a:srgbClr val="1E2DBE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5777128767367964E-2"/>
          <c:y val="0.12032290203704372"/>
          <c:w val="0.94844574246526403"/>
          <c:h val="0.482615866613849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'Data Coverage'!$B$1</c:f>
              <c:strCache>
                <c:ptCount val="1"/>
                <c:pt idx="0">
                  <c:v>Percentage of the child population covered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Noto Sans" panose="020B0502040504020204" pitchFamily="34" charset="0"/>
                    <a:ea typeface="Noto Sans" panose="020B0502040504020204" pitchFamily="34" charset="0"/>
                    <a:cs typeface="Noto Sans" panose="020B0502040504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'Data Coverage'!$A$2:$A$10</c:f>
              <c:strCache>
                <c:ptCount val="9"/>
                <c:pt idx="0">
                  <c:v>World</c:v>
                </c:pt>
                <c:pt idx="1">
                  <c:v>Africa</c:v>
                </c:pt>
                <c:pt idx="2">
                  <c:v>Sub-Saharan Africa</c:v>
                </c:pt>
                <c:pt idx="3">
                  <c:v>Americas</c:v>
                </c:pt>
                <c:pt idx="4">
                  <c:v>Latin America and the Caribbean</c:v>
                </c:pt>
                <c:pt idx="5">
                  <c:v>Arab States</c:v>
                </c:pt>
                <c:pt idx="6">
                  <c:v>Arab League</c:v>
                </c:pt>
                <c:pt idx="7">
                  <c:v>Asia and the Pacific</c:v>
                </c:pt>
                <c:pt idx="8">
                  <c:v>Europe and Central Asia</c:v>
                </c:pt>
              </c:strCache>
            </c:strRef>
          </c:cat>
          <c:val>
            <c:numRef>
              <c:f>'Data Coverage'!$B$2:$B$10</c:f>
              <c:numCache>
                <c:formatCode>0%</c:formatCode>
                <c:ptCount val="9"/>
                <c:pt idx="0">
                  <c:v>0.6</c:v>
                </c:pt>
                <c:pt idx="1">
                  <c:v>0.83</c:v>
                </c:pt>
                <c:pt idx="2">
                  <c:v>0.83</c:v>
                </c:pt>
                <c:pt idx="3">
                  <c:v>0.56999999999999995</c:v>
                </c:pt>
                <c:pt idx="4">
                  <c:v>0.73</c:v>
                </c:pt>
                <c:pt idx="5">
                  <c:v>0.38</c:v>
                </c:pt>
                <c:pt idx="6">
                  <c:v>0.622</c:v>
                </c:pt>
                <c:pt idx="7">
                  <c:v>0.56999999999999995</c:v>
                </c:pt>
                <c:pt idx="8">
                  <c:v>0.17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F7D-4F8C-9751-3C4C5D62592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7"/>
        <c:axId val="1766646256"/>
        <c:axId val="1766669296"/>
      </c:barChart>
      <c:catAx>
        <c:axId val="1766646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pPr>
            <a:endParaRPr lang="en-US"/>
          </a:p>
        </c:txPr>
        <c:crossAx val="1766669296"/>
        <c:crosses val="autoZero"/>
        <c:auto val="1"/>
        <c:lblAlgn val="ctr"/>
        <c:lblOffset val="100"/>
        <c:noMultiLvlLbl val="0"/>
      </c:catAx>
      <c:valAx>
        <c:axId val="176666929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7666462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000">
          <a:solidFill>
            <a:schemeClr val="tx1"/>
          </a:solidFill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Services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Noto Sans" panose="020B0502040504020204" pitchFamily="34" charset="0"/>
                    <a:ea typeface="Noto Sans" panose="020B0502040504020204" pitchFamily="34" charset="0"/>
                    <a:cs typeface="Noto Sans" panose="020B0502040504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Sheet2!$A$2:$A$7</c:f>
              <c:strCache>
                <c:ptCount val="6"/>
                <c:pt idx="0">
                  <c:v>Arab League 5-17 years</c:v>
                </c:pt>
                <c:pt idx="1">
                  <c:v>Global 5-17 years</c:v>
                </c:pt>
                <c:pt idx="3">
                  <c:v>15-17 years</c:v>
                </c:pt>
                <c:pt idx="4">
                  <c:v>12-14 years</c:v>
                </c:pt>
                <c:pt idx="5">
                  <c:v>5-11 years</c:v>
                </c:pt>
              </c:strCache>
            </c:strRef>
          </c:cat>
          <c:val>
            <c:numRef>
              <c:f>Sheet2!$B$2:$B$7</c:f>
              <c:numCache>
                <c:formatCode>0%</c:formatCode>
                <c:ptCount val="6"/>
                <c:pt idx="0">
                  <c:v>0.40421309999999999</c:v>
                </c:pt>
                <c:pt idx="1">
                  <c:v>0.27</c:v>
                </c:pt>
                <c:pt idx="3">
                  <c:v>0.33</c:v>
                </c:pt>
                <c:pt idx="4">
                  <c:v>0.25</c:v>
                </c:pt>
                <c:pt idx="5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FF0-4D66-926C-6686E7ADA34D}"/>
            </c:ext>
          </c:extLst>
        </c:ser>
        <c:ser>
          <c:idx val="1"/>
          <c:order val="1"/>
          <c:tx>
            <c:strRef>
              <c:f>Sheet2!$C$1</c:f>
              <c:strCache>
                <c:ptCount val="1"/>
                <c:pt idx="0">
                  <c:v>Industry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Noto Sans" panose="020B0502040504020204" pitchFamily="34" charset="0"/>
                    <a:ea typeface="Noto Sans" panose="020B0502040504020204" pitchFamily="34" charset="0"/>
                    <a:cs typeface="Noto Sans" panose="020B0502040504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Sheet2!$A$2:$A$7</c:f>
              <c:strCache>
                <c:ptCount val="6"/>
                <c:pt idx="0">
                  <c:v>Arab League 5-17 years</c:v>
                </c:pt>
                <c:pt idx="1">
                  <c:v>Global 5-17 years</c:v>
                </c:pt>
                <c:pt idx="3">
                  <c:v>15-17 years</c:v>
                </c:pt>
                <c:pt idx="4">
                  <c:v>12-14 years</c:v>
                </c:pt>
                <c:pt idx="5">
                  <c:v>5-11 years</c:v>
                </c:pt>
              </c:strCache>
            </c:strRef>
          </c:cat>
          <c:val>
            <c:numRef>
              <c:f>Sheet2!$C$2:$C$7</c:f>
              <c:numCache>
                <c:formatCode>0%</c:formatCode>
                <c:ptCount val="6"/>
                <c:pt idx="0">
                  <c:v>0.1625914</c:v>
                </c:pt>
                <c:pt idx="1">
                  <c:v>0.13</c:v>
                </c:pt>
                <c:pt idx="3">
                  <c:v>0.26</c:v>
                </c:pt>
                <c:pt idx="4">
                  <c:v>0.14000000000000001</c:v>
                </c:pt>
                <c:pt idx="5">
                  <c:v>7.0000000000000007E-2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FF0-4D66-926C-6686E7ADA34D}"/>
            </c:ext>
          </c:extLst>
        </c:ser>
        <c:ser>
          <c:idx val="2"/>
          <c:order val="2"/>
          <c:tx>
            <c:strRef>
              <c:f>Sheet2!$D$1</c:f>
              <c:strCache>
                <c:ptCount val="1"/>
                <c:pt idx="0">
                  <c:v>Agriculture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Noto Sans" panose="020B0502040504020204" pitchFamily="34" charset="0"/>
                    <a:ea typeface="Noto Sans" panose="020B0502040504020204" pitchFamily="34" charset="0"/>
                    <a:cs typeface="Noto Sans" panose="020B0502040504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Sheet2!$A$2:$A$7</c:f>
              <c:strCache>
                <c:ptCount val="6"/>
                <c:pt idx="0">
                  <c:v>Arab League 5-17 years</c:v>
                </c:pt>
                <c:pt idx="1">
                  <c:v>Global 5-17 years</c:v>
                </c:pt>
                <c:pt idx="3">
                  <c:v>15-17 years</c:v>
                </c:pt>
                <c:pt idx="4">
                  <c:v>12-14 years</c:v>
                </c:pt>
                <c:pt idx="5">
                  <c:v>5-11 years</c:v>
                </c:pt>
              </c:strCache>
            </c:strRef>
          </c:cat>
          <c:val>
            <c:numRef>
              <c:f>Sheet2!$D$2:$D$7</c:f>
              <c:numCache>
                <c:formatCode>0%</c:formatCode>
                <c:ptCount val="6"/>
                <c:pt idx="0">
                  <c:v>0.43319540000000001</c:v>
                </c:pt>
                <c:pt idx="1">
                  <c:v>0.61</c:v>
                </c:pt>
                <c:pt idx="3">
                  <c:v>0.41</c:v>
                </c:pt>
                <c:pt idx="4">
                  <c:v>0.61</c:v>
                </c:pt>
                <c:pt idx="5">
                  <c:v>0.68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FF0-4D66-926C-6686E7ADA34D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23"/>
        <c:overlap val="100"/>
        <c:axId val="1655478480"/>
        <c:axId val="1655462160"/>
      </c:barChart>
      <c:catAx>
        <c:axId val="16554784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pPr>
            <a:endParaRPr lang="en-US"/>
          </a:p>
        </c:txPr>
        <c:crossAx val="1655462160"/>
        <c:crosses val="autoZero"/>
        <c:auto val="1"/>
        <c:lblAlgn val="ctr"/>
        <c:lblOffset val="100"/>
        <c:noMultiLvlLbl val="0"/>
      </c:catAx>
      <c:valAx>
        <c:axId val="1655462160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6554784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442560026366871E-2"/>
          <c:y val="7.5850848707315024E-2"/>
          <c:w val="0.905143332413061"/>
          <c:h val="0.68897923669583561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'Figure 9'!$C$1</c:f>
              <c:strCache>
                <c:ptCount val="1"/>
                <c:pt idx="0">
                  <c:v>In child labour</c:v>
                </c:pt>
              </c:strCache>
            </c:strRef>
          </c:tx>
          <c:spPr>
            <a:solidFill>
              <a:srgbClr val="1E2DBE"/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8F47-4F08-AAA6-F7F6A8FC144B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F47-4F08-AAA6-F7F6A8FC144B}"/>
              </c:ext>
            </c:extLst>
          </c:dPt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Noto Sans" panose="020B0502040504020204" pitchFamily="34" charset="0"/>
                    <a:ea typeface="Noto Sans" panose="020B0502040504020204" pitchFamily="34" charset="0"/>
                    <a:cs typeface="Noto Sans" panose="020B0502040504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'Figure 9'!$A$2:$B$5</c:f>
              <c:multiLvlStrCache>
                <c:ptCount val="4"/>
                <c:lvl>
                  <c:pt idx="0">
                    <c:v>Children aged 5 - 14</c:v>
                  </c:pt>
                  <c:pt idx="1">
                    <c:v>Children aged 15 - 17</c:v>
                  </c:pt>
                  <c:pt idx="2">
                    <c:v>Children aged 5 - 14</c:v>
                  </c:pt>
                  <c:pt idx="3">
                    <c:v>Children aged 15 - 17</c:v>
                  </c:pt>
                </c:lvl>
                <c:lvl>
                  <c:pt idx="0">
                    <c:v>Global</c:v>
                  </c:pt>
                  <c:pt idx="2">
                    <c:v>Arab League</c:v>
                  </c:pt>
                </c:lvl>
              </c:multiLvlStrCache>
            </c:multiLvlStrRef>
          </c:cat>
          <c:val>
            <c:numRef>
              <c:f>'Figure 9'!$C$2:$C$5</c:f>
              <c:numCache>
                <c:formatCode>0%</c:formatCode>
                <c:ptCount val="4"/>
                <c:pt idx="0">
                  <c:v>0.31</c:v>
                </c:pt>
                <c:pt idx="1">
                  <c:v>0.59</c:v>
                </c:pt>
                <c:pt idx="2">
                  <c:v>0.35279700000000003</c:v>
                </c:pt>
                <c:pt idx="3">
                  <c:v>0.39516630000000003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33-4629-BCAE-5F8934571E9B}"/>
            </c:ext>
          </c:extLst>
        </c:ser>
        <c:ser>
          <c:idx val="2"/>
          <c:order val="1"/>
          <c:tx>
            <c:strRef>
              <c:f>'Figure 9'!$D$1</c:f>
              <c:strCache>
                <c:ptCount val="1"/>
                <c:pt idx="0">
                  <c:v>NOT in child labour</c:v>
                </c:pt>
              </c:strCache>
            </c:strRef>
          </c:tx>
          <c:spPr>
            <a:pattFill prst="wdUpDiag">
              <a:fgClr>
                <a:srgbClr val="1E2DBE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pattFill prst="wdUpDiag">
                <a:fgClr>
                  <a:srgbClr val="1E2DBE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4433-4629-BCAE-5F8934571E9B}"/>
              </c:ext>
            </c:extLst>
          </c:dPt>
          <c:dPt>
            <c:idx val="2"/>
            <c:invertIfNegative val="0"/>
            <c:bubble3D val="0"/>
            <c:spPr>
              <a:pattFill prst="wdUpDiag">
                <a:fgClr>
                  <a:schemeClr val="accent4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8F47-4F08-AAA6-F7F6A8FC144B}"/>
              </c:ext>
            </c:extLst>
          </c:dPt>
          <c:dPt>
            <c:idx val="3"/>
            <c:invertIfNegative val="0"/>
            <c:bubble3D val="0"/>
            <c:spPr>
              <a:pattFill prst="wdUpDiag">
                <a:fgClr>
                  <a:schemeClr val="accent4"/>
                </a:fgClr>
                <a:bgClr>
                  <a:schemeClr val="bg1"/>
                </a:bgClr>
              </a:patt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8F47-4F08-AAA6-F7F6A8FC144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Noto Sans" panose="020B0502040504020204" pitchFamily="34" charset="0"/>
                    <a:ea typeface="Noto Sans" panose="020B0502040504020204" pitchFamily="34" charset="0"/>
                    <a:cs typeface="Noto Sans" panose="020B0502040504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'Figure 9'!$A$2:$B$5</c:f>
              <c:multiLvlStrCache>
                <c:ptCount val="4"/>
                <c:lvl>
                  <c:pt idx="0">
                    <c:v>Children aged 5 - 14</c:v>
                  </c:pt>
                  <c:pt idx="1">
                    <c:v>Children aged 15 - 17</c:v>
                  </c:pt>
                  <c:pt idx="2">
                    <c:v>Children aged 5 - 14</c:v>
                  </c:pt>
                  <c:pt idx="3">
                    <c:v>Children aged 15 - 17</c:v>
                  </c:pt>
                </c:lvl>
                <c:lvl>
                  <c:pt idx="0">
                    <c:v>Global</c:v>
                  </c:pt>
                  <c:pt idx="2">
                    <c:v>Arab League</c:v>
                  </c:pt>
                </c:lvl>
              </c:multiLvlStrCache>
            </c:multiLvlStrRef>
          </c:cat>
          <c:val>
            <c:numRef>
              <c:f>'Figure 9'!$D$2:$D$5</c:f>
              <c:numCache>
                <c:formatCode>0%</c:formatCode>
                <c:ptCount val="4"/>
                <c:pt idx="0">
                  <c:v>0.08</c:v>
                </c:pt>
                <c:pt idx="1">
                  <c:v>0.14000000000000001</c:v>
                </c:pt>
                <c:pt idx="2">
                  <c:v>0.1109971</c:v>
                </c:pt>
                <c:pt idx="3">
                  <c:v>0.23769000000000001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433-4629-BCAE-5F8934571E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72"/>
        <c:axId val="634527087"/>
        <c:axId val="634544367"/>
        <c:extLst/>
      </c:barChart>
      <c:catAx>
        <c:axId val="6345270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pPr>
            <a:endParaRPr lang="en-US"/>
          </a:p>
        </c:txPr>
        <c:crossAx val="634544367"/>
        <c:crosses val="autoZero"/>
        <c:auto val="1"/>
        <c:lblAlgn val="ctr"/>
        <c:lblOffset val="100"/>
        <c:noMultiLvlLbl val="0"/>
      </c:catAx>
      <c:valAx>
        <c:axId val="634544367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6345270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17281590487380497"/>
          <c:y val="1.9838795467486115E-2"/>
          <c:w val="0.65776570722927408"/>
          <c:h val="7.334236059275821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6677340148881328E-2"/>
          <c:y val="0.16667802906139995"/>
          <c:w val="0.94664531970223731"/>
          <c:h val="0.6667083427565739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'Sex CLGPB'!$C$1</c:f>
              <c:strCache>
                <c:ptCount val="1"/>
                <c:pt idx="0">
                  <c:v>Child labour excluding household chores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bg1"/>
                    </a:solidFill>
                    <a:latin typeface="Noto Sans" panose="020B0502040504020204" pitchFamily="34" charset="0"/>
                    <a:ea typeface="Noto Sans" panose="020B0502040504020204" pitchFamily="34" charset="0"/>
                    <a:cs typeface="Noto Sans" panose="020B0502040504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'Sex CLGPB'!$A$2:$B$9</c:f>
              <c:multiLvlStrCache>
                <c:ptCount val="8"/>
                <c:lvl>
                  <c:pt idx="0">
                    <c:v>Girls</c:v>
                  </c:pt>
                  <c:pt idx="1">
                    <c:v>Boys</c:v>
                  </c:pt>
                  <c:pt idx="2">
                    <c:v>.</c:v>
                  </c:pt>
                  <c:pt idx="3">
                    <c:v>Girls</c:v>
                  </c:pt>
                  <c:pt idx="4">
                    <c:v>Boys</c:v>
                  </c:pt>
                  <c:pt idx="5">
                    <c:v>.</c:v>
                  </c:pt>
                  <c:pt idx="6">
                    <c:v>Girls</c:v>
                  </c:pt>
                  <c:pt idx="7">
                    <c:v>Boys</c:v>
                  </c:pt>
                </c:lvl>
                <c:lvl>
                  <c:pt idx="0">
                    <c:v>5 -11 years</c:v>
                  </c:pt>
                  <c:pt idx="2">
                    <c:v>.</c:v>
                  </c:pt>
                  <c:pt idx="3">
                    <c:v>12-14 years</c:v>
                  </c:pt>
                  <c:pt idx="5">
                    <c:v>.</c:v>
                  </c:pt>
                  <c:pt idx="6">
                    <c:v>5-14 years</c:v>
                  </c:pt>
                </c:lvl>
              </c:multiLvlStrCache>
            </c:multiLvlStrRef>
          </c:cat>
          <c:val>
            <c:numRef>
              <c:f>'Sex CLGPB'!$C$2:$C$9</c:f>
              <c:numCache>
                <c:formatCode>0.0%</c:formatCode>
                <c:ptCount val="8"/>
                <c:pt idx="0">
                  <c:v>7.1703600000000006E-2</c:v>
                </c:pt>
                <c:pt idx="1">
                  <c:v>8.1236000000000003E-2</c:v>
                </c:pt>
                <c:pt idx="3">
                  <c:v>6.56418E-2</c:v>
                </c:pt>
                <c:pt idx="4">
                  <c:v>0.10877630000000001</c:v>
                </c:pt>
                <c:pt idx="6">
                  <c:v>6.9968000000000002E-2</c:v>
                </c:pt>
                <c:pt idx="7">
                  <c:v>8.9122300000000002E-2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BBF-465E-80F6-741AF025C371}"/>
            </c:ext>
          </c:extLst>
        </c:ser>
        <c:ser>
          <c:idx val="1"/>
          <c:order val="1"/>
          <c:tx>
            <c:strRef>
              <c:f>'Sex CLGPB'!$D$1</c:f>
              <c:strCache>
                <c:ptCount val="1"/>
                <c:pt idx="0">
                  <c:v>Child labour including household chores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10.4%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4BBF-465E-80F6-741AF025C371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/>
                      <a:t>9.6%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4BBF-465E-80F6-741AF025C371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/>
                      <a:t>16.9%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4BBF-465E-80F6-741AF025C371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/>
                      <a:t>13.4%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4BBF-465E-80F6-741AF025C371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 dirty="0"/>
                      <a:t>12.3%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4BBF-465E-80F6-741AF025C371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r>
                      <a:rPr lang="en-US" dirty="0"/>
                      <a:t>10.7%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4BBF-465E-80F6-741AF025C37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Noto Sans" panose="020B0502040504020204" pitchFamily="34" charset="0"/>
                    <a:ea typeface="Noto Sans" panose="020B0502040504020204" pitchFamily="34" charset="0"/>
                    <a:cs typeface="Noto Sans" panose="020B0502040504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'Sex CLGPB'!$A$2:$B$9</c:f>
              <c:multiLvlStrCache>
                <c:ptCount val="8"/>
                <c:lvl>
                  <c:pt idx="0">
                    <c:v>Girls</c:v>
                  </c:pt>
                  <c:pt idx="1">
                    <c:v>Boys</c:v>
                  </c:pt>
                  <c:pt idx="2">
                    <c:v>.</c:v>
                  </c:pt>
                  <c:pt idx="3">
                    <c:v>Girls</c:v>
                  </c:pt>
                  <c:pt idx="4">
                    <c:v>Boys</c:v>
                  </c:pt>
                  <c:pt idx="5">
                    <c:v>.</c:v>
                  </c:pt>
                  <c:pt idx="6">
                    <c:v>Girls</c:v>
                  </c:pt>
                  <c:pt idx="7">
                    <c:v>Boys</c:v>
                  </c:pt>
                </c:lvl>
                <c:lvl>
                  <c:pt idx="0">
                    <c:v>5 -11 years</c:v>
                  </c:pt>
                  <c:pt idx="2">
                    <c:v>.</c:v>
                  </c:pt>
                  <c:pt idx="3">
                    <c:v>12-14 years</c:v>
                  </c:pt>
                  <c:pt idx="5">
                    <c:v>.</c:v>
                  </c:pt>
                  <c:pt idx="6">
                    <c:v>5-14 years</c:v>
                  </c:pt>
                </c:lvl>
              </c:multiLvlStrCache>
            </c:multiLvlStrRef>
          </c:cat>
          <c:val>
            <c:numRef>
              <c:f>'Sex CLGPB'!$D$2:$D$9</c:f>
              <c:numCache>
                <c:formatCode>0.0%</c:formatCode>
                <c:ptCount val="8"/>
                <c:pt idx="0">
                  <c:v>3.2765599999999992E-2</c:v>
                </c:pt>
                <c:pt idx="1">
                  <c:v>1.5009300000000003E-2</c:v>
                </c:pt>
                <c:pt idx="3">
                  <c:v>0.10336429999999999</c:v>
                </c:pt>
                <c:pt idx="4">
                  <c:v>2.5394099999999989E-2</c:v>
                </c:pt>
                <c:pt idx="6">
                  <c:v>5.2979399999999996E-2</c:v>
                </c:pt>
                <c:pt idx="7">
                  <c:v>1.7982999999999999E-2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4BBF-465E-80F6-741AF025C371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1347062384"/>
        <c:axId val="1347041744"/>
      </c:barChart>
      <c:catAx>
        <c:axId val="1347062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defRPr>
            </a:pPr>
            <a:endParaRPr lang="en-US"/>
          </a:p>
        </c:txPr>
        <c:crossAx val="1347041744"/>
        <c:crosses val="autoZero"/>
        <c:auto val="1"/>
        <c:lblAlgn val="ctr"/>
        <c:lblOffset val="100"/>
        <c:noMultiLvlLbl val="0"/>
      </c:catAx>
      <c:valAx>
        <c:axId val="1347041744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347062384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t"/>
      <c:layout>
        <c:manualLayout>
          <c:xMode val="edge"/>
          <c:yMode val="edge"/>
          <c:x val="1.2553572424218019E-2"/>
          <c:y val="2.5210084033613446E-2"/>
          <c:w val="0.94971582918775599"/>
          <c:h val="0.135505194203665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1" u="none" strike="noStrike" kern="1200" baseline="0">
              <a:solidFill>
                <a:schemeClr val="tx1"/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>
      <a:noFill/>
    </a:ln>
    <a:effectLst/>
  </c:spPr>
  <c:txPr>
    <a:bodyPr/>
    <a:lstStyle/>
    <a:p>
      <a:pPr>
        <a:defRPr sz="1100">
          <a:latin typeface="Noto Sans" panose="020B0502040504020204" pitchFamily="34" charset="0"/>
          <a:ea typeface="Noto Sans" panose="020B0502040504020204" pitchFamily="34" charset="0"/>
          <a:cs typeface="Noto Sans" panose="020B0502040504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D068C6-7325-408C-921E-B389FF684A63}" type="datetimeFigureOut">
              <a:rPr lang="en-GB" smtClean="0"/>
              <a:t>02/12/2025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826FEE-2901-4F80-B040-94DEDE5C3E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438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826FEE-2901-4F80-B040-94DEDE5C3EC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50877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GB" b="1" dirty="0"/>
          </a:p>
          <a:p>
            <a:pPr>
              <a:buNone/>
            </a:pPr>
            <a:r>
              <a:rPr lang="en-GB" b="1" dirty="0"/>
              <a:t>ASEAN: 90% countries have data but many do not cover the full age range (90% countries have data)</a:t>
            </a:r>
          </a:p>
          <a:p>
            <a:pPr>
              <a:buNone/>
            </a:pPr>
            <a:endParaRPr lang="en-GB" b="1" dirty="0"/>
          </a:p>
          <a:p>
            <a:endParaRPr lang="en-US" sz="1800" b="1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endParaRPr lang="en-US" sz="1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endParaRPr lang="en-US" sz="1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826FEE-2901-4F80-B040-94DEDE5C3EC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48745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96A472-C4DD-28A8-CF57-418444F712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19D7889-CE65-DE8E-B24E-4FF5926E5FA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31420D3-C812-73CD-6042-05E6AFD742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FADAD8-52B8-4639-5853-A0F1BB05C8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826FEE-2901-4F80-B040-94DEDE5C3EC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6746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826FEE-2901-4F80-B040-94DEDE5C3EC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7861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GB" b="1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826FEE-2901-4F80-B040-94DEDE5C3EC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19047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2DC3E8-C4CA-08A2-D589-77A0A957F6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91D87FD-320D-2266-9B33-9F36B45C30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5583EEA-B416-DAA0-8279-CD2CB3E0C8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545C38-AAA3-729E-297A-4D86CCB5867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826FEE-2901-4F80-B040-94DEDE5C3EC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807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0538" y="2873014"/>
            <a:ext cx="7200000" cy="608525"/>
          </a:xfrm>
        </p:spPr>
        <p:txBody>
          <a:bodyPr wrap="square" bIns="54000" anchor="t" anchorCtr="0">
            <a:noAutofit/>
          </a:bodyPr>
          <a:lstStyle>
            <a:lvl1pPr algn="l">
              <a:defRPr sz="4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0538" y="3481539"/>
            <a:ext cx="7200000" cy="1655762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1200"/>
              </a:spcAft>
              <a:buNone/>
              <a:defRPr sz="4000" b="0">
                <a:solidFill>
                  <a:schemeClr val="accent1"/>
                </a:solidFill>
              </a:defRPr>
            </a:lvl1pPr>
            <a:lvl2pPr marL="0" indent="0" algn="l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0538" y="6180035"/>
            <a:ext cx="2743200" cy="216000"/>
          </a:xfrm>
        </p:spPr>
        <p:txBody>
          <a:bodyPr anchor="b" anchorCtr="0">
            <a:noAutofit/>
          </a:bodyPr>
          <a:lstStyle>
            <a:lvl1pPr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0538" y="6858000"/>
            <a:ext cx="5605462" cy="180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61462" y="6870450"/>
            <a:ext cx="540000" cy="288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fld id="{856227C0-AD57-4F9B-BAE3-EEFB0D0EE42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0" y="2988404"/>
            <a:ext cx="214312" cy="2515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38" y="490538"/>
            <a:ext cx="1371600" cy="494482"/>
          </a:xfrm>
          <a:prstGeom prst="rect">
            <a:avLst/>
          </a:prstGeom>
        </p:spPr>
      </p:pic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2946400" y="0"/>
            <a:ext cx="9245600" cy="5321300"/>
          </a:xfrm>
          <a:custGeom>
            <a:avLst/>
            <a:gdLst>
              <a:gd name="connsiteX0" fmla="*/ 0 w 9245600"/>
              <a:gd name="connsiteY0" fmla="*/ 0 h 5321300"/>
              <a:gd name="connsiteX1" fmla="*/ 9245600 w 9245600"/>
              <a:gd name="connsiteY1" fmla="*/ 0 h 5321300"/>
              <a:gd name="connsiteX2" fmla="*/ 9245600 w 9245600"/>
              <a:gd name="connsiteY2" fmla="*/ 5321300 h 5321300"/>
              <a:gd name="connsiteX3" fmla="*/ 0 w 9245600"/>
              <a:gd name="connsiteY3" fmla="*/ 5321300 h 5321300"/>
              <a:gd name="connsiteX4" fmla="*/ 0 w 9245600"/>
              <a:gd name="connsiteY4" fmla="*/ 0 h 5321300"/>
              <a:gd name="connsiteX0" fmla="*/ 0 w 9245600"/>
              <a:gd name="connsiteY0" fmla="*/ 0 h 5321300"/>
              <a:gd name="connsiteX1" fmla="*/ 9245600 w 9245600"/>
              <a:gd name="connsiteY1" fmla="*/ 0 h 5321300"/>
              <a:gd name="connsiteX2" fmla="*/ 9245600 w 9245600"/>
              <a:gd name="connsiteY2" fmla="*/ 5321300 h 5321300"/>
              <a:gd name="connsiteX3" fmla="*/ 0 w 9245600"/>
              <a:gd name="connsiteY3" fmla="*/ 0 h 532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45600" h="5321300">
                <a:moveTo>
                  <a:pt x="0" y="0"/>
                </a:moveTo>
                <a:lnTo>
                  <a:pt x="9245600" y="0"/>
                </a:lnTo>
                <a:lnTo>
                  <a:pt x="9245600" y="53213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insert picture, or leave unchanged for plain colour fill</a:t>
            </a:r>
          </a:p>
        </p:txBody>
      </p:sp>
    </p:spTree>
    <p:extLst>
      <p:ext uri="{BB962C8B-B14F-4D97-AF65-F5344CB8AC3E}">
        <p14:creationId xmlns:p14="http://schemas.microsoft.com/office/powerpoint/2010/main" val="3166135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538" y="2872800"/>
            <a:ext cx="7200000" cy="608525"/>
          </a:xfrm>
        </p:spPr>
        <p:txBody>
          <a:bodyPr bIns="54000" anchor="t" anchorCtr="0">
            <a:noAutofit/>
          </a:bodyPr>
          <a:lstStyle>
            <a:lvl1pPr>
              <a:lnSpc>
                <a:spcPct val="90000"/>
              </a:lnSpc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538" y="3481324"/>
            <a:ext cx="7200000" cy="1656000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buNone/>
              <a:defRPr sz="4000" b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1088" y="6867374"/>
            <a:ext cx="5605462" cy="180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61462" y="6870450"/>
            <a:ext cx="540000" cy="288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fld id="{856227C0-AD57-4F9B-BAE3-EEFB0D0EE42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38" y="490538"/>
            <a:ext cx="1371600" cy="494482"/>
          </a:xfrm>
          <a:prstGeom prst="rect">
            <a:avLst/>
          </a:prstGeom>
        </p:spPr>
      </p:pic>
      <p:sp>
        <p:nvSpPr>
          <p:cNvPr id="8" name="Right Triangle 7"/>
          <p:cNvSpPr/>
          <p:nvPr userDrawn="1"/>
        </p:nvSpPr>
        <p:spPr>
          <a:xfrm flipH="1">
            <a:off x="5529262" y="3007518"/>
            <a:ext cx="6662738" cy="3850481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0" y="2988404"/>
            <a:ext cx="214312" cy="251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579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538" y="2872800"/>
            <a:ext cx="7200000" cy="608525"/>
          </a:xfrm>
        </p:spPr>
        <p:txBody>
          <a:bodyPr bIns="54000" anchor="t" anchorCtr="0">
            <a:noAutofit/>
          </a:bodyPr>
          <a:lstStyle>
            <a:lvl1pPr>
              <a:lnSpc>
                <a:spcPct val="90000"/>
              </a:lnSpc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538" y="3481324"/>
            <a:ext cx="7200000" cy="1656000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buNone/>
              <a:defRPr sz="4000" b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02038" y="6866325"/>
            <a:ext cx="5605462" cy="180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61462" y="6870450"/>
            <a:ext cx="540000" cy="288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fld id="{856227C0-AD57-4F9B-BAE3-EEFB0D0EE42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38" y="490538"/>
            <a:ext cx="1371600" cy="494482"/>
          </a:xfrm>
          <a:prstGeom prst="rect">
            <a:avLst/>
          </a:prstGeom>
        </p:spPr>
      </p:pic>
      <p:sp>
        <p:nvSpPr>
          <p:cNvPr id="8" name="Right Triangle 7"/>
          <p:cNvSpPr/>
          <p:nvPr userDrawn="1"/>
        </p:nvSpPr>
        <p:spPr>
          <a:xfrm flipH="1">
            <a:off x="8286750" y="4601106"/>
            <a:ext cx="3905250" cy="2256894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0" y="2988404"/>
            <a:ext cx="214312" cy="251584"/>
          </a:xfrm>
          <a:prstGeom prst="rect">
            <a:avLst/>
          </a:prstGeom>
        </p:spPr>
      </p:pic>
      <p:sp>
        <p:nvSpPr>
          <p:cNvPr id="10" name="Right Triangle 9"/>
          <p:cNvSpPr/>
          <p:nvPr userDrawn="1"/>
        </p:nvSpPr>
        <p:spPr>
          <a:xfrm rot="10800000">
            <a:off x="3191027" y="2238"/>
            <a:ext cx="8999022" cy="520065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045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538" y="2872800"/>
            <a:ext cx="7200000" cy="608525"/>
          </a:xfrm>
        </p:spPr>
        <p:txBody>
          <a:bodyPr bIns="54000" anchor="t" anchorCtr="0">
            <a:noAutofit/>
          </a:bodyPr>
          <a:lstStyle>
            <a:lvl1pPr>
              <a:lnSpc>
                <a:spcPct val="90000"/>
              </a:lnSpc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538" y="3481324"/>
            <a:ext cx="7200000" cy="1656000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buNone/>
              <a:defRPr sz="4000" b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02038" y="6866325"/>
            <a:ext cx="5605462" cy="180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61462" y="6870450"/>
            <a:ext cx="540000" cy="288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fld id="{856227C0-AD57-4F9B-BAE3-EEFB0D0EE42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38" y="490538"/>
            <a:ext cx="1371600" cy="4944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0" y="2988404"/>
            <a:ext cx="214312" cy="251584"/>
          </a:xfrm>
          <a:prstGeom prst="rect">
            <a:avLst/>
          </a:prstGeom>
        </p:spPr>
      </p:pic>
      <p:sp>
        <p:nvSpPr>
          <p:cNvPr id="10" name="Right Triangle 9"/>
          <p:cNvSpPr/>
          <p:nvPr userDrawn="1"/>
        </p:nvSpPr>
        <p:spPr>
          <a:xfrm rot="10800000">
            <a:off x="5307376" y="0"/>
            <a:ext cx="6884624" cy="3978712"/>
          </a:xfrm>
          <a:prstGeom prst="rt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992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 Pho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538" y="2872800"/>
            <a:ext cx="7200000" cy="608525"/>
          </a:xfrm>
        </p:spPr>
        <p:txBody>
          <a:bodyPr bIns="54000" anchor="t" anchorCtr="0">
            <a:noAutofit/>
          </a:bodyPr>
          <a:lstStyle>
            <a:lvl1pPr>
              <a:lnSpc>
                <a:spcPct val="9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538" y="3481324"/>
            <a:ext cx="7200000" cy="1656000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buNone/>
              <a:defRPr sz="40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02038" y="6870450"/>
            <a:ext cx="5605462" cy="180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61462" y="6870450"/>
            <a:ext cx="540000" cy="288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fld id="{856227C0-AD57-4F9B-BAE3-EEFB0D0EE42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02" y="490538"/>
            <a:ext cx="1371472" cy="4944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0" y="2988404"/>
            <a:ext cx="214312" cy="251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2224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 Patter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21407" r="38481" b="40746"/>
          <a:stretch/>
        </p:blipFill>
        <p:spPr>
          <a:xfrm>
            <a:off x="-1397975" y="1085561"/>
            <a:ext cx="13604217" cy="57848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538" y="2872800"/>
            <a:ext cx="7200000" cy="608525"/>
          </a:xfrm>
        </p:spPr>
        <p:txBody>
          <a:bodyPr bIns="54000" anchor="t" anchorCtr="0">
            <a:noAutofit/>
          </a:bodyPr>
          <a:lstStyle>
            <a:lvl1pPr>
              <a:lnSpc>
                <a:spcPct val="90000"/>
              </a:lnSpc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538" y="3481324"/>
            <a:ext cx="5868000" cy="648000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buNone/>
              <a:defRPr sz="4000" b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49663" y="6870450"/>
            <a:ext cx="5605462" cy="180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61462" y="6870450"/>
            <a:ext cx="540000" cy="288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fld id="{856227C0-AD57-4F9B-BAE3-EEFB0D0EE42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38" y="490538"/>
            <a:ext cx="1371600" cy="4944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0" y="2988404"/>
            <a:ext cx="214312" cy="251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2829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0880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19567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0538" y="2873014"/>
            <a:ext cx="7200000" cy="608525"/>
          </a:xfrm>
        </p:spPr>
        <p:txBody>
          <a:bodyPr wrap="square" bIns="54000" anchor="t" anchorCtr="0">
            <a:noAutofit/>
          </a:bodyPr>
          <a:lstStyle>
            <a:lvl1pPr algn="l">
              <a:defRPr sz="4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0538" y="3481539"/>
            <a:ext cx="7200000" cy="1655762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1200"/>
              </a:spcAft>
              <a:buNone/>
              <a:defRPr sz="4000" b="0">
                <a:solidFill>
                  <a:schemeClr val="accent1"/>
                </a:solidFill>
              </a:defRPr>
            </a:lvl1pPr>
            <a:lvl2pPr marL="0" indent="0" algn="l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0538" y="6180035"/>
            <a:ext cx="2743200" cy="216000"/>
          </a:xfrm>
        </p:spPr>
        <p:txBody>
          <a:bodyPr anchor="b" anchorCtr="0">
            <a:noAutofit/>
          </a:bodyPr>
          <a:lstStyle>
            <a:lvl1pPr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0538" y="6858000"/>
            <a:ext cx="5605462" cy="180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61462" y="6870450"/>
            <a:ext cx="540000" cy="288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fld id="{856227C0-AD57-4F9B-BAE3-EEFB0D0EE42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0" y="2988404"/>
            <a:ext cx="214312" cy="2515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38" y="490538"/>
            <a:ext cx="1371600" cy="494482"/>
          </a:xfrm>
          <a:prstGeom prst="rect">
            <a:avLst/>
          </a:prstGeom>
        </p:spPr>
      </p:pic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2946400" y="0"/>
            <a:ext cx="9245600" cy="5321300"/>
          </a:xfrm>
          <a:custGeom>
            <a:avLst/>
            <a:gdLst>
              <a:gd name="connsiteX0" fmla="*/ 0 w 9245600"/>
              <a:gd name="connsiteY0" fmla="*/ 0 h 5321300"/>
              <a:gd name="connsiteX1" fmla="*/ 9245600 w 9245600"/>
              <a:gd name="connsiteY1" fmla="*/ 0 h 5321300"/>
              <a:gd name="connsiteX2" fmla="*/ 9245600 w 9245600"/>
              <a:gd name="connsiteY2" fmla="*/ 5321300 h 5321300"/>
              <a:gd name="connsiteX3" fmla="*/ 0 w 9245600"/>
              <a:gd name="connsiteY3" fmla="*/ 5321300 h 5321300"/>
              <a:gd name="connsiteX4" fmla="*/ 0 w 9245600"/>
              <a:gd name="connsiteY4" fmla="*/ 0 h 5321300"/>
              <a:gd name="connsiteX0" fmla="*/ 0 w 9245600"/>
              <a:gd name="connsiteY0" fmla="*/ 0 h 5321300"/>
              <a:gd name="connsiteX1" fmla="*/ 9245600 w 9245600"/>
              <a:gd name="connsiteY1" fmla="*/ 0 h 5321300"/>
              <a:gd name="connsiteX2" fmla="*/ 9245600 w 9245600"/>
              <a:gd name="connsiteY2" fmla="*/ 5321300 h 5321300"/>
              <a:gd name="connsiteX3" fmla="*/ 0 w 9245600"/>
              <a:gd name="connsiteY3" fmla="*/ 0 h 532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45600" h="5321300">
                <a:moveTo>
                  <a:pt x="0" y="0"/>
                </a:moveTo>
                <a:lnTo>
                  <a:pt x="9245600" y="0"/>
                </a:lnTo>
                <a:lnTo>
                  <a:pt x="9245600" y="53213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insert picture, or leave unchanged for plain colour fill</a:t>
            </a:r>
          </a:p>
        </p:txBody>
      </p:sp>
    </p:spTree>
    <p:extLst>
      <p:ext uri="{BB962C8B-B14F-4D97-AF65-F5344CB8AC3E}">
        <p14:creationId xmlns:p14="http://schemas.microsoft.com/office/powerpoint/2010/main" val="177570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8292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+ Patt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539" y="2393950"/>
            <a:ext cx="7311862" cy="34829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34" b="41970"/>
          <a:stretch/>
        </p:blipFill>
        <p:spPr>
          <a:xfrm>
            <a:off x="4581526" y="3244430"/>
            <a:ext cx="7619999" cy="3623095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90538" y="4796725"/>
            <a:ext cx="3412800" cy="970829"/>
          </a:xfrm>
        </p:spPr>
        <p:txBody>
          <a:bodyPr tIns="108000">
            <a:spAutoFit/>
          </a:bodyPr>
          <a:lstStyle>
            <a:lvl1pPr marL="489600" indent="-489600">
              <a:buSzPct val="150000"/>
              <a:buFontTx/>
              <a:buBlip>
                <a:blip r:embed="rId3"/>
              </a:buBlip>
              <a:defRPr b="0">
                <a:solidFill>
                  <a:schemeClr val="tx1"/>
                </a:solidFill>
              </a:defRPr>
            </a:lvl1pPr>
            <a:lvl2pPr marL="669600" indent="-180000">
              <a:buClr>
                <a:schemeClr val="accent2"/>
              </a:buClr>
              <a:buSzPct val="80000"/>
              <a:buFont typeface="Wingdings 3" panose="05040102010807070707" pitchFamily="18" charset="2"/>
              <a:buChar char="u"/>
              <a:defRPr sz="100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81085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+ Cor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4692650" y="2538000"/>
            <a:ext cx="7499350" cy="4320000"/>
          </a:xfrm>
          <a:custGeom>
            <a:avLst/>
            <a:gdLst>
              <a:gd name="connsiteX0" fmla="*/ 0 w 7499350"/>
              <a:gd name="connsiteY0" fmla="*/ 0 h 4320000"/>
              <a:gd name="connsiteX1" fmla="*/ 7499350 w 7499350"/>
              <a:gd name="connsiteY1" fmla="*/ 0 h 4320000"/>
              <a:gd name="connsiteX2" fmla="*/ 7499350 w 7499350"/>
              <a:gd name="connsiteY2" fmla="*/ 4320000 h 4320000"/>
              <a:gd name="connsiteX3" fmla="*/ 0 w 7499350"/>
              <a:gd name="connsiteY3" fmla="*/ 4320000 h 4320000"/>
              <a:gd name="connsiteX4" fmla="*/ 0 w 7499350"/>
              <a:gd name="connsiteY4" fmla="*/ 0 h 4320000"/>
              <a:gd name="connsiteX0" fmla="*/ 0 w 7499350"/>
              <a:gd name="connsiteY0" fmla="*/ 4320000 h 4320000"/>
              <a:gd name="connsiteX1" fmla="*/ 7499350 w 7499350"/>
              <a:gd name="connsiteY1" fmla="*/ 0 h 4320000"/>
              <a:gd name="connsiteX2" fmla="*/ 7499350 w 7499350"/>
              <a:gd name="connsiteY2" fmla="*/ 4320000 h 4320000"/>
              <a:gd name="connsiteX3" fmla="*/ 0 w 7499350"/>
              <a:gd name="connsiteY3" fmla="*/ 4320000 h 43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99350" h="4320000">
                <a:moveTo>
                  <a:pt x="0" y="4320000"/>
                </a:moveTo>
                <a:lnTo>
                  <a:pt x="7499350" y="0"/>
                </a:lnTo>
                <a:lnTo>
                  <a:pt x="7499350" y="4320000"/>
                </a:lnTo>
                <a:lnTo>
                  <a:pt x="0" y="4320000"/>
                </a:lnTo>
                <a:close/>
              </a:path>
            </a:pathLst>
          </a:custGeom>
        </p:spPr>
        <p:txBody>
          <a:bodyPr anchor="b" anchorCtr="0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insert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539" y="2393950"/>
            <a:ext cx="7311862" cy="34829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Box 8"/>
          <p:cNvSpPr txBox="1"/>
          <p:nvPr userDrawn="1"/>
        </p:nvSpPr>
        <p:spPr>
          <a:xfrm>
            <a:off x="4686300" y="6870450"/>
            <a:ext cx="75057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000"/>
              <a:t>NB Manually place “ilo.org” device in front of image</a:t>
            </a:r>
          </a:p>
        </p:txBody>
      </p:sp>
    </p:spTree>
    <p:extLst>
      <p:ext uri="{BB962C8B-B14F-4D97-AF65-F5344CB8AC3E}">
        <p14:creationId xmlns:p14="http://schemas.microsoft.com/office/powerpoint/2010/main" val="259065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+ Image/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539" y="2393950"/>
            <a:ext cx="7311862" cy="34829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Box 8"/>
          <p:cNvSpPr txBox="1"/>
          <p:nvPr userDrawn="1"/>
        </p:nvSpPr>
        <p:spPr>
          <a:xfrm>
            <a:off x="4686300" y="6870450"/>
            <a:ext cx="75057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000"/>
              <a:t>NB Manually place “ilo.org” device in front of image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8289130" y="981075"/>
            <a:ext cx="3902869" cy="5876925"/>
          </a:xfrm>
          <a:custGeom>
            <a:avLst/>
            <a:gdLst>
              <a:gd name="connsiteX0" fmla="*/ 0 w 3902869"/>
              <a:gd name="connsiteY0" fmla="*/ 0 h 5876925"/>
              <a:gd name="connsiteX1" fmla="*/ 3902869 w 3902869"/>
              <a:gd name="connsiteY1" fmla="*/ 0 h 5876925"/>
              <a:gd name="connsiteX2" fmla="*/ 3902869 w 3902869"/>
              <a:gd name="connsiteY2" fmla="*/ 5876925 h 5876925"/>
              <a:gd name="connsiteX3" fmla="*/ 0 w 3902869"/>
              <a:gd name="connsiteY3" fmla="*/ 5876925 h 5876925"/>
              <a:gd name="connsiteX4" fmla="*/ 0 w 3902869"/>
              <a:gd name="connsiteY4" fmla="*/ 0 h 5876925"/>
              <a:gd name="connsiteX0" fmla="*/ 0 w 3902869"/>
              <a:gd name="connsiteY0" fmla="*/ 0 h 5876925"/>
              <a:gd name="connsiteX1" fmla="*/ 3898107 w 3902869"/>
              <a:gd name="connsiteY1" fmla="*/ 2252663 h 5876925"/>
              <a:gd name="connsiteX2" fmla="*/ 3902869 w 3902869"/>
              <a:gd name="connsiteY2" fmla="*/ 5876925 h 5876925"/>
              <a:gd name="connsiteX3" fmla="*/ 0 w 3902869"/>
              <a:gd name="connsiteY3" fmla="*/ 5876925 h 5876925"/>
              <a:gd name="connsiteX4" fmla="*/ 0 w 3902869"/>
              <a:gd name="connsiteY4" fmla="*/ 0 h 5876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02869" h="5876925">
                <a:moveTo>
                  <a:pt x="0" y="0"/>
                </a:moveTo>
                <a:lnTo>
                  <a:pt x="3898107" y="2252663"/>
                </a:lnTo>
                <a:cubicBezTo>
                  <a:pt x="3899694" y="3460750"/>
                  <a:pt x="3901282" y="4668838"/>
                  <a:pt x="3902869" y="5876925"/>
                </a:cubicBezTo>
                <a:lnTo>
                  <a:pt x="0" y="5876925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insert picture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8288338" y="5876925"/>
            <a:ext cx="3413125" cy="247650"/>
          </a:xfrm>
          <a:custGeom>
            <a:avLst/>
            <a:gdLst>
              <a:gd name="connsiteX0" fmla="*/ 0 w 3413125"/>
              <a:gd name="connsiteY0" fmla="*/ 0 h 247650"/>
              <a:gd name="connsiteX1" fmla="*/ 3413125 w 3413125"/>
              <a:gd name="connsiteY1" fmla="*/ 0 h 247650"/>
              <a:gd name="connsiteX2" fmla="*/ 3413125 w 3413125"/>
              <a:gd name="connsiteY2" fmla="*/ 247650 h 247650"/>
              <a:gd name="connsiteX3" fmla="*/ 0 w 3413125"/>
              <a:gd name="connsiteY3" fmla="*/ 247650 h 247650"/>
              <a:gd name="connsiteX4" fmla="*/ 0 w 3413125"/>
              <a:gd name="connsiteY4" fmla="*/ 0 h 247650"/>
              <a:gd name="connsiteX0" fmla="*/ 0 w 3413125"/>
              <a:gd name="connsiteY0" fmla="*/ 0 h 247650"/>
              <a:gd name="connsiteX1" fmla="*/ 3153569 w 3413125"/>
              <a:gd name="connsiteY1" fmla="*/ 0 h 247650"/>
              <a:gd name="connsiteX2" fmla="*/ 3413125 w 3413125"/>
              <a:gd name="connsiteY2" fmla="*/ 247650 h 247650"/>
              <a:gd name="connsiteX3" fmla="*/ 0 w 3413125"/>
              <a:gd name="connsiteY3" fmla="*/ 247650 h 247650"/>
              <a:gd name="connsiteX4" fmla="*/ 0 w 3413125"/>
              <a:gd name="connsiteY4" fmla="*/ 0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13125" h="247650">
                <a:moveTo>
                  <a:pt x="0" y="0"/>
                </a:moveTo>
                <a:lnTo>
                  <a:pt x="3153569" y="0"/>
                </a:lnTo>
                <a:lnTo>
                  <a:pt x="3413125" y="247650"/>
                </a:lnTo>
                <a:lnTo>
                  <a:pt x="0" y="24765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lIns="108000" anchor="ctr" anchorCtr="0"/>
          <a:lstStyle>
            <a:lvl1pPr>
              <a:defRPr sz="1000" b="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57128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0538" y="2393950"/>
            <a:ext cx="5360400" cy="34829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41062" y="2393949"/>
            <a:ext cx="5360400" cy="34829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130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0538" y="2393950"/>
            <a:ext cx="3412800" cy="34829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89600" y="2393949"/>
            <a:ext cx="3412800" cy="34829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8288662" y="2393949"/>
            <a:ext cx="3412800" cy="34829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4147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with Sta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0538" y="2393950"/>
            <a:ext cx="3412800" cy="34829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89600" y="2393949"/>
            <a:ext cx="3412800" cy="34829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8288662" y="2393950"/>
            <a:ext cx="3412801" cy="3482975"/>
          </a:xfrm>
        </p:spPr>
        <p:txBody>
          <a:bodyPr tIns="54000"/>
          <a:lstStyle>
            <a:lvl1pPr marL="360000" indent="-360000">
              <a:lnSpc>
                <a:spcPct val="8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FontTx/>
              <a:buBlip>
                <a:blip r:embed="rId2"/>
              </a:buBlip>
              <a:defRPr sz="6000" b="0" spc="-200" baseline="0">
                <a:solidFill>
                  <a:schemeClr val="accent1"/>
                </a:solidFill>
              </a:defRPr>
            </a:lvl1pPr>
            <a:lvl2pPr marL="36000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000"/>
            </a:lvl2pPr>
          </a:lstStyle>
          <a:p>
            <a:pPr lvl="0"/>
            <a:r>
              <a:rPr lang="en-US"/>
              <a:t>00.0%</a:t>
            </a:r>
          </a:p>
          <a:p>
            <a:pPr lvl="1"/>
            <a:r>
              <a:rPr lang="en-US"/>
              <a:t>Supporting text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062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and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90538" y="2393950"/>
            <a:ext cx="7380000" cy="3482976"/>
          </a:xfrm>
        </p:spPr>
        <p:txBody>
          <a:bodyPr tIns="0">
            <a:noAutofit/>
          </a:bodyPr>
          <a:lstStyle>
            <a:lvl1pPr marL="489600" indent="-489600">
              <a:buSzPct val="120000"/>
              <a:buFontTx/>
              <a:buBlip>
                <a:blip r:embed="rId2"/>
              </a:buBlip>
              <a:defRPr sz="2300" b="0">
                <a:solidFill>
                  <a:schemeClr val="tx1"/>
                </a:solidFill>
              </a:defRPr>
            </a:lvl1pPr>
            <a:lvl2pPr marL="489600" indent="0">
              <a:buClr>
                <a:schemeClr val="accent2"/>
              </a:buClr>
              <a:buSzPct val="80000"/>
              <a:buFont typeface="Wingdings 3" panose="05040102010807070707" pitchFamily="18" charset="2"/>
              <a:buNone/>
              <a:defRPr sz="2300" baseline="0"/>
            </a:lvl2pPr>
            <a:lvl3pPr marL="669600" indent="-180000">
              <a:spcBef>
                <a:spcPts val="1800"/>
              </a:spcBef>
              <a:defRPr sz="1000"/>
            </a:lvl3pPr>
          </a:lstStyle>
          <a:p>
            <a:pPr lvl="0"/>
            <a:r>
              <a:rPr lang="en-US"/>
              <a:t>Quote (level 1)</a:t>
            </a:r>
          </a:p>
          <a:p>
            <a:pPr lvl="1"/>
            <a:r>
              <a:rPr lang="en-US"/>
              <a:t>Continuation paras (level 2)</a:t>
            </a:r>
          </a:p>
          <a:p>
            <a:pPr lvl="2"/>
            <a:r>
              <a:rPr lang="en-GB"/>
              <a:t>Source (level 3)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270663" y="2447925"/>
            <a:ext cx="3430800" cy="34290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0444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0538" y="1423195"/>
            <a:ext cx="11210924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538" y="2393950"/>
            <a:ext cx="11210924" cy="34829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0538" y="6870450"/>
            <a:ext cx="2743200" cy="216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000">
                <a:noFill/>
              </a:defRPr>
            </a:lvl1pPr>
          </a:lstStyle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0538" y="6337302"/>
            <a:ext cx="5605462" cy="18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1462" y="432000"/>
            <a:ext cx="540000" cy="28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1800">
                <a:solidFill>
                  <a:schemeClr val="accent1"/>
                </a:solidFill>
              </a:defRPr>
            </a:lvl1pPr>
          </a:lstStyle>
          <a:p>
            <a:fld id="{856227C0-AD57-4F9B-BAE3-EEFB0D0EE42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38" y="490538"/>
            <a:ext cx="1371600" cy="49448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1" y="1519079"/>
            <a:ext cx="119513" cy="14029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7063" y="6367463"/>
            <a:ext cx="644400" cy="172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613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7" r:id="rId3"/>
    <p:sldLayoutId id="2147483665" r:id="rId4"/>
    <p:sldLayoutId id="2147483666" r:id="rId5"/>
    <p:sldLayoutId id="2147483652" r:id="rId6"/>
    <p:sldLayoutId id="2147483664" r:id="rId7"/>
    <p:sldLayoutId id="2147483668" r:id="rId8"/>
    <p:sldLayoutId id="2147483669" r:id="rId9"/>
    <p:sldLayoutId id="2147483651" r:id="rId10"/>
    <p:sldLayoutId id="2147483660" r:id="rId11"/>
    <p:sldLayoutId id="2147483661" r:id="rId12"/>
    <p:sldLayoutId id="2147483662" r:id="rId13"/>
    <p:sldLayoutId id="2147483663" r:id="rId14"/>
    <p:sldLayoutId id="2147483654" r:id="rId15"/>
    <p:sldLayoutId id="2147483655" r:id="rId16"/>
    <p:sldLayoutId id="2147483670" r:id="rId1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2400"/>
        </a:spcBef>
        <a:spcAft>
          <a:spcPts val="600"/>
        </a:spcAft>
        <a:buFont typeface="Arial" panose="020B0604020202020204" pitchFamily="34" charset="0"/>
        <a:buNone/>
        <a:defRPr sz="1800" b="1" kern="1200">
          <a:solidFill>
            <a:schemeClr val="accent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252000" indent="-252000" algn="l" defTabSz="914400" rtl="0" eaLnBrk="1" latinLnBrk="0" hangingPunct="1">
        <a:lnSpc>
          <a:spcPct val="100000"/>
        </a:lnSpc>
        <a:spcBef>
          <a:spcPts val="600"/>
        </a:spcBef>
        <a:buClr>
          <a:schemeClr val="accent2"/>
        </a:buClr>
        <a:buSzPct val="70000"/>
        <a:buFont typeface="Wingdings 3" panose="05040102010807070707" pitchFamily="18" charset="2"/>
        <a:buChar char="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2400"/>
        </a:spcBef>
        <a:spcAft>
          <a:spcPts val="450"/>
        </a:spcAft>
        <a:buClr>
          <a:schemeClr val="accent2"/>
        </a:buClr>
        <a:buSzPct val="80000"/>
        <a:buFont typeface="Arial" panose="020B0604020202020204" pitchFamily="34" charset="0"/>
        <a:buNone/>
        <a:defRPr sz="1400" b="1" kern="1200">
          <a:solidFill>
            <a:schemeClr val="accent2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450"/>
        </a:spcBef>
        <a:spcAft>
          <a:spcPts val="450"/>
        </a:spcAft>
        <a:buClr>
          <a:schemeClr val="accent2"/>
        </a:buClr>
        <a:buSzPct val="80000"/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2000" indent="-252000" algn="l" defTabSz="914400" rtl="0" eaLnBrk="1" latinLnBrk="0" hangingPunct="1">
        <a:lnSpc>
          <a:spcPct val="100000"/>
        </a:lnSpc>
        <a:spcBef>
          <a:spcPts val="450"/>
        </a:spcBef>
        <a:buClr>
          <a:schemeClr val="accent2"/>
        </a:buClr>
        <a:buSzPct val="70000"/>
        <a:buFont typeface="Wingdings 3" panose="05040102010807070707" pitchFamily="18" charset="2"/>
        <a:buChar char="u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0" indent="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None/>
        <a:defRPr sz="10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09" userDrawn="1">
          <p15:clr>
            <a:srgbClr val="F26B43"/>
          </p15:clr>
        </p15:guide>
        <p15:guide id="4" pos="7371" userDrawn="1">
          <p15:clr>
            <a:srgbClr val="F26B43"/>
          </p15:clr>
        </p15:guide>
        <p15:guide id="5" orient="horz" pos="309" userDrawn="1">
          <p15:clr>
            <a:srgbClr val="F26B43"/>
          </p15:clr>
        </p15:guide>
        <p15:guide id="6" orient="horz" pos="4011" userDrawn="1">
          <p15:clr>
            <a:srgbClr val="F26B43"/>
          </p15:clr>
        </p15:guide>
        <p15:guide id="7" orient="horz" pos="1508" userDrawn="1">
          <p15:clr>
            <a:srgbClr val="F26B43"/>
          </p15:clr>
        </p15:guide>
        <p15:guide id="8" orient="horz" pos="3702" userDrawn="1">
          <p15:clr>
            <a:srgbClr val="F26B43"/>
          </p15:clr>
        </p15:guide>
        <p15:guide id="9" orient="horz" pos="154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LB" dirty="0"/>
              <a:t>التقديرات العالمية لعمل الأطفال 2024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0537" y="3481539"/>
            <a:ext cx="7764941" cy="1655762"/>
          </a:xfrm>
        </p:spPr>
        <p:txBody>
          <a:bodyPr/>
          <a:lstStyle/>
          <a:p>
            <a:pPr>
              <a:spcBef>
                <a:spcPts val="600"/>
              </a:spcBef>
            </a:pPr>
            <a:endParaRPr lang="en-GB" dirty="0"/>
          </a:p>
          <a:p>
            <a:r>
              <a:rPr lang="ar-LB" sz="3200" dirty="0"/>
              <a:t>النتائج الرئيسية</a:t>
            </a:r>
            <a:endParaRPr lang="en-GB" sz="3200" dirty="0"/>
          </a:p>
          <a:p>
            <a:r>
              <a:rPr lang="ar-LB" sz="1800" dirty="0"/>
              <a:t>فرع المبادئ الأساسية والحقوق في العمل في منظمة العمل الدولية</a:t>
            </a:r>
            <a:endParaRPr lang="en-GB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498CE4F-141D-F096-BF79-52A634399E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581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LB" b="1" noProof="0" dirty="0"/>
              <a:t>يتيح المرصد أيضًا مقارنة البيانات بين الدول والمناطق: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ar-LB" noProof="0" dirty="0">
                <a:solidFill>
                  <a:schemeClr val="tx2"/>
                </a:solidFill>
              </a:rPr>
              <a:t>على سبيل المثال</a:t>
            </a:r>
            <a:r>
              <a:rPr lang="ar-LB" b="0" noProof="0" dirty="0">
                <a:solidFill>
                  <a:schemeClr val="tx2"/>
                </a:solidFill>
              </a:rPr>
              <a:t>: </a:t>
            </a:r>
            <a:r>
              <a:rPr lang="ar-LB" b="0" dirty="0">
                <a:solidFill>
                  <a:schemeClr val="tx2"/>
                </a:solidFill>
              </a:rPr>
              <a:t>في أي دول منطقة آسيا والمحيط الهادئ يكون الحد الأدنى لسن القبول للعمل لا يقل عن سن إتمام التعليم الإلزامي</a:t>
            </a:r>
            <a:r>
              <a:rPr lang="ar-LB" b="0" noProof="0" dirty="0">
                <a:solidFill>
                  <a:schemeClr val="tx2"/>
                </a:solidFill>
              </a:rPr>
              <a:t>؟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18473AC-B580-1B8D-D026-CC1BDD65FB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7123" y="1107000"/>
            <a:ext cx="8237793" cy="46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4006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LB" b="1" noProof="0" dirty="0"/>
              <a:t>ما هو المصدر؟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/>
            <a:r>
              <a:rPr lang="ar-LB" b="0" noProof="0" dirty="0">
                <a:solidFill>
                  <a:schemeClr val="tx2"/>
                </a:solidFill>
              </a:rPr>
              <a:t>يستخدم المرصد مصادر رسمية فقط، ويتم ربط كل مجموعة بيانات وكل مدخل بالمصدر الأصلي.</a:t>
            </a:r>
          </a:p>
          <a:p>
            <a:pPr algn="r"/>
            <a:r>
              <a:rPr lang="ar-LB" b="0" noProof="0" dirty="0">
                <a:solidFill>
                  <a:schemeClr val="tx2"/>
                </a:solidFill>
              </a:rPr>
              <a:t>تُقدّم روابط للتشريعات الوطنية ذات الصلة، مثل "قوائم الأعمال الخطرة".</a:t>
            </a:r>
          </a:p>
          <a:p>
            <a:pPr algn="r"/>
            <a:r>
              <a:rPr lang="ar-LB" b="0" noProof="0" dirty="0">
                <a:solidFill>
                  <a:schemeClr val="tx2"/>
                </a:solidFill>
              </a:rPr>
              <a:t>تمت مشاركة مسودات ملفات الدول مع الدول الأعضاء، بما في ذلك البعثات الدائمة في جنيف، للتعليق.</a:t>
            </a:r>
          </a:p>
          <a:p>
            <a:pPr algn="r"/>
            <a:r>
              <a:rPr lang="ar-LB" b="0" noProof="0" dirty="0">
                <a:solidFill>
                  <a:schemeClr val="tx2"/>
                </a:solidFill>
              </a:rPr>
              <a:t>بعد الموعد النهائي في 10 أكتوبر 2025، اعتبرت ملفات الدول التي لم تُرسل تعليقات نهائية وتم نشرها على المرصد.</a:t>
            </a:r>
          </a:p>
          <a:p>
            <a:pPr algn="r"/>
            <a:r>
              <a:rPr lang="ar-LB" b="0" noProof="0" dirty="0">
                <a:solidFill>
                  <a:schemeClr val="tx2"/>
                </a:solidFill>
              </a:rPr>
              <a:t>في حال وجود </a:t>
            </a:r>
            <a:r>
              <a:rPr lang="ar-LB" b="0" dirty="0">
                <a:solidFill>
                  <a:schemeClr val="tx2"/>
                </a:solidFill>
              </a:rPr>
              <a:t>أي أسئلة أو تعليقات على ملف المرصد، يرجى التواصل بشكل عاجل على البريد الإلكتروني التالي</a:t>
            </a:r>
            <a:r>
              <a:rPr lang="ar-LB" b="0" noProof="0" dirty="0">
                <a:solidFill>
                  <a:schemeClr val="tx2"/>
                </a:solidFill>
              </a:rPr>
              <a:t>:</a:t>
            </a:r>
            <a:endParaRPr lang="en-GB" b="0" noProof="0" dirty="0">
              <a:solidFill>
                <a:schemeClr val="tx2"/>
              </a:solidFill>
            </a:endParaRPr>
          </a:p>
          <a:p>
            <a:pPr algn="r"/>
            <a:r>
              <a:rPr lang="ar-LB" b="0" dirty="0">
                <a:solidFill>
                  <a:schemeClr val="tx2"/>
                </a:solidFill>
              </a:rPr>
              <a:t>CLO@ilo.org</a:t>
            </a:r>
            <a:endParaRPr lang="ar-LB" b="0" noProof="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786DC-1801-C528-0BB0-0F32DF59D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538" y="1222104"/>
            <a:ext cx="11210924" cy="720000"/>
          </a:xfrm>
        </p:spPr>
        <p:txBody>
          <a:bodyPr/>
          <a:lstStyle/>
          <a:p>
            <a:pPr algn="ctr"/>
            <a:r>
              <a:rPr lang="ar-LB" sz="2200" dirty="0"/>
              <a:t>زادت تغطية البيانات بشكل كبير مقارنة بالدراسات السابقة</a:t>
            </a:r>
            <a:endParaRPr lang="en-US" sz="2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28EDF0-31DC-2503-0B9F-85C889B9DA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D5E301-5F85-F163-0FF0-EAC909184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2</a:t>
            </a:fld>
            <a:endParaRPr lang="en-GB"/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5A8D6B8F-7DF6-CC94-CD23-35CF34B38763}"/>
              </a:ext>
            </a:extLst>
          </p:cNvPr>
          <p:cNvGraphicFramePr/>
          <p:nvPr/>
        </p:nvGraphicFramePr>
        <p:xfrm>
          <a:off x="944276" y="2419698"/>
          <a:ext cx="4275424" cy="4165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BC4C6033-39D6-050E-E639-06B11042CE28}"/>
              </a:ext>
            </a:extLst>
          </p:cNvPr>
          <p:cNvSpPr txBox="1">
            <a:spLocks/>
          </p:cNvSpPr>
          <p:nvPr/>
        </p:nvSpPr>
        <p:spPr>
          <a:xfrm>
            <a:off x="374713" y="1624009"/>
            <a:ext cx="5419534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LB" sz="1600" b="0" dirty="0">
                <a:solidFill>
                  <a:srgbClr val="1E2DBE"/>
                </a:solidFill>
                <a:latin typeface="Noto Sans" panose="020B0502040504020204" pitchFamily="34" charset="0"/>
              </a:rPr>
              <a:t>نسبة الأطفال الذين تتراوح أعمارهم بين 5 و17 سنة مشمولة بالبيانات المستخدمة في </a:t>
            </a:r>
            <a:r>
              <a:rPr lang="ar-LB" sz="1600" b="0" dirty="0"/>
              <a:t>التقديرات العالمية لعمل الأطفال </a:t>
            </a:r>
            <a:r>
              <a:rPr lang="ar-LB" sz="1600" b="0" dirty="0">
                <a:solidFill>
                  <a:srgbClr val="1E2DBE"/>
                </a:solidFill>
                <a:latin typeface="Noto Sans" panose="020B0502040504020204" pitchFamily="34" charset="0"/>
              </a:rPr>
              <a:t>لعام 2020 مقارنة بعام 2024</a:t>
            </a:r>
            <a:endParaRPr lang="en-US" sz="1600" b="0" dirty="0">
              <a:solidFill>
                <a:srgbClr val="1E2DBE"/>
              </a:solidFill>
              <a:latin typeface="Noto Sans" panose="020B0502040504020204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13096C9-3B31-B7E7-71AF-6314A19B9707}"/>
              </a:ext>
            </a:extLst>
          </p:cNvPr>
          <p:cNvSpPr txBox="1">
            <a:spLocks/>
          </p:cNvSpPr>
          <p:nvPr/>
        </p:nvSpPr>
        <p:spPr>
          <a:xfrm>
            <a:off x="6397753" y="1629066"/>
            <a:ext cx="5419534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LB" sz="1600" b="0" dirty="0">
                <a:solidFill>
                  <a:srgbClr val="1E2DBE"/>
                </a:solidFill>
                <a:latin typeface="Noto Sans" panose="020B0502040504020204" pitchFamily="34" charset="0"/>
              </a:rPr>
              <a:t>نسبة الأطفال من عمر 5 إلى 17 سنة المشمولة بالبيانات المستخدمة في </a:t>
            </a:r>
            <a:r>
              <a:rPr lang="ar-LB" sz="1600" b="0" dirty="0"/>
              <a:t>التقديرات العالمية لعمل الأطفال </a:t>
            </a:r>
            <a:r>
              <a:rPr lang="ar-LB" sz="1600" b="0" dirty="0">
                <a:solidFill>
                  <a:srgbClr val="1E2DBE"/>
                </a:solidFill>
                <a:latin typeface="Noto Sans" panose="020B0502040504020204" pitchFamily="34" charset="0"/>
              </a:rPr>
              <a:t>لعام 2024، حسب المنطقة</a:t>
            </a:r>
            <a:endParaRPr lang="en-US" sz="1600" b="0" dirty="0">
              <a:solidFill>
                <a:srgbClr val="1E2DBE"/>
              </a:solidFill>
              <a:latin typeface="Noto Sans" panose="020B0502040504020204" pitchFamily="34" charset="0"/>
            </a:endParaRP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BEF300D6-E59F-C08E-30B9-4F2879769404}"/>
              </a:ext>
            </a:extLst>
          </p:cNvPr>
          <p:cNvGraphicFramePr>
            <a:graphicFrameLocks/>
          </p:cNvGraphicFramePr>
          <p:nvPr/>
        </p:nvGraphicFramePr>
        <p:xfrm>
          <a:off x="6096000" y="2692650"/>
          <a:ext cx="5721287" cy="4165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5276733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3B9E47-695D-F76B-C494-D38D1F64E0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2B340-9C3C-0DCA-5859-2B3A9D8A6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118" y="1298899"/>
            <a:ext cx="11149017" cy="1195838"/>
          </a:xfrm>
        </p:spPr>
        <p:txBody>
          <a:bodyPr/>
          <a:lstStyle/>
          <a:p>
            <a:pPr algn="ctr"/>
            <a:r>
              <a:rPr lang="ar-LB" sz="2000" dirty="0"/>
              <a:t>لا يزال عمل الأطفال يؤثر على ما يقرب من 138 مليون طفل حول العالم، و54 مليون من هؤلاء الأطفال يعملون في أعمال خطرة</a:t>
            </a:r>
            <a:br>
              <a:rPr lang="ar-LB" sz="2000" dirty="0"/>
            </a:br>
            <a:br>
              <a:rPr lang="ar-LB" sz="2000" dirty="0"/>
            </a:br>
            <a:r>
              <a:rPr lang="ar-LB" sz="1800" b="0" dirty="0"/>
              <a:t>عدد ونسبة الأطفال الذين تتراوح أعمارهم بين 5 و17 عاما المنخرطون في عمل الأطفال والعمل الخطير</a:t>
            </a:r>
            <a:endParaRPr lang="en-US" sz="1600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F4F0DD-C4DD-8DA3-3025-AF983DEC6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62B0B0-8D13-D187-3A0E-25806CD6F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3</a:t>
            </a:fld>
            <a:endParaRPr lang="en-GB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D364C2A-365B-5159-DAF9-2BB7C3521A8C}"/>
              </a:ext>
            </a:extLst>
          </p:cNvPr>
          <p:cNvGrpSpPr/>
          <p:nvPr/>
        </p:nvGrpSpPr>
        <p:grpSpPr>
          <a:xfrm>
            <a:off x="2136000" y="2898000"/>
            <a:ext cx="3960000" cy="3960000"/>
            <a:chOff x="6599208" y="1570007"/>
            <a:chExt cx="3960000" cy="396000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3E0137E0-7741-65A9-99CC-96E4DC20322C}"/>
                </a:ext>
              </a:extLst>
            </p:cNvPr>
            <p:cNvSpPr/>
            <p:nvPr/>
          </p:nvSpPr>
          <p:spPr>
            <a:xfrm>
              <a:off x="6599208" y="1570007"/>
              <a:ext cx="3960000" cy="3960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i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endParaRPr>
            </a:p>
            <a:p>
              <a:pPr algn="ctr" rtl="1"/>
              <a:r>
                <a:rPr lang="ar-LB" sz="1400" dirty="0"/>
                <a:t>الأطفال</a:t>
              </a:r>
              <a:r>
                <a:rPr lang="ar-LB" sz="1400" dirty="0">
                  <a:solidFill>
                    <a:schemeClr val="bg1"/>
                  </a:solidFill>
                </a:rPr>
                <a:t> المنخرطون </a:t>
              </a:r>
              <a:r>
                <a:rPr lang="ar-LB" sz="1400" dirty="0"/>
                <a:t>في عمل الأطفال</a:t>
              </a:r>
              <a:endParaRPr lang="en-GB" sz="1400" dirty="0"/>
            </a:p>
            <a:p>
              <a:pPr algn="ctr" rtl="1"/>
              <a:r>
                <a:rPr lang="ar-LB" sz="1400" dirty="0"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137,6</a:t>
              </a:r>
              <a:r>
                <a:rPr lang="en-US" sz="1400" dirty="0"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 </a:t>
              </a:r>
              <a:r>
                <a:rPr lang="ar-LB" sz="1400" dirty="0"/>
                <a:t>مليون</a:t>
              </a:r>
              <a:endParaRPr lang="en-US" sz="14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endParaRPr>
            </a:p>
            <a:p>
              <a:pPr algn="ctr" rtl="1"/>
              <a:r>
                <a:rPr lang="en-US" sz="1400" dirty="0"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 </a:t>
              </a:r>
              <a:r>
                <a:rPr lang="ar-LB" sz="1400" dirty="0"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7,8%</a:t>
              </a:r>
              <a:endParaRPr lang="en-US" sz="14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3A9B763-49C4-619F-BDD8-22B60381D5EC}"/>
                </a:ext>
              </a:extLst>
            </p:cNvPr>
            <p:cNvSpPr/>
            <p:nvPr/>
          </p:nvSpPr>
          <p:spPr>
            <a:xfrm>
              <a:off x="7499208" y="3370007"/>
              <a:ext cx="2160000" cy="2160000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r>
                <a:rPr lang="ar-LB" sz="1400" dirty="0"/>
                <a:t>الأطفال</a:t>
              </a:r>
              <a:r>
                <a:rPr lang="ar-LB" sz="1400" dirty="0">
                  <a:solidFill>
                    <a:schemeClr val="bg1"/>
                  </a:solidFill>
                </a:rPr>
                <a:t> المنخرطون </a:t>
              </a:r>
              <a:r>
                <a:rPr lang="ar-LB" sz="1400" dirty="0"/>
                <a:t> في الأعمال الخطرة</a:t>
              </a:r>
              <a:endParaRPr lang="en-GB" sz="1400" dirty="0"/>
            </a:p>
            <a:p>
              <a:pPr algn="ctr" rtl="1"/>
              <a:r>
                <a:rPr lang="ar-LB" sz="1400" dirty="0"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54</a:t>
              </a:r>
              <a:r>
                <a:rPr lang="fr-CH" sz="1400" dirty="0"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 </a:t>
              </a:r>
              <a:r>
                <a:rPr lang="ar-LB" sz="1400" dirty="0"/>
                <a:t>مليون</a:t>
              </a:r>
            </a:p>
            <a:p>
              <a:pPr algn="ctr" rtl="1"/>
              <a:r>
                <a:rPr lang="ar-LB" sz="1400" dirty="0"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3,1%</a:t>
              </a:r>
              <a:endParaRPr lang="en-US" sz="14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endParaRPr>
            </a:p>
          </p:txBody>
        </p:sp>
      </p:grp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BB86383-7C8B-36FE-556D-C0DCB1FD5F0F}"/>
              </a:ext>
            </a:extLst>
          </p:cNvPr>
          <p:cNvCxnSpPr>
            <a:cxnSpLocks/>
            <a:endCxn id="7" idx="2"/>
          </p:cNvCxnSpPr>
          <p:nvPr/>
        </p:nvCxnSpPr>
        <p:spPr>
          <a:xfrm flipV="1">
            <a:off x="6053140" y="4298655"/>
            <a:ext cx="771202" cy="272371"/>
          </a:xfrm>
          <a:prstGeom prst="straightConnector1">
            <a:avLst/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87BC47C-08EF-E979-FC87-077F4F98CE4B}"/>
              </a:ext>
            </a:extLst>
          </p:cNvPr>
          <p:cNvGrpSpPr/>
          <p:nvPr/>
        </p:nvGrpSpPr>
        <p:grpSpPr>
          <a:xfrm>
            <a:off x="6738621" y="3038655"/>
            <a:ext cx="2691442" cy="2520000"/>
            <a:chOff x="7307965" y="2960895"/>
            <a:chExt cx="2691442" cy="2520000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7E5438F-B341-4248-23C3-6019AB4AC5D0}"/>
                </a:ext>
              </a:extLst>
            </p:cNvPr>
            <p:cNvSpPr/>
            <p:nvPr/>
          </p:nvSpPr>
          <p:spPr>
            <a:xfrm>
              <a:off x="7393686" y="2960895"/>
              <a:ext cx="2520000" cy="252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66FFB6FE-B18D-DBCE-37BB-920AB1967427}"/>
                </a:ext>
              </a:extLst>
            </p:cNvPr>
            <p:cNvSpPr/>
            <p:nvPr/>
          </p:nvSpPr>
          <p:spPr>
            <a:xfrm>
              <a:off x="7843686" y="3860895"/>
              <a:ext cx="1620000" cy="1620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r>
                <a:rPr lang="ar-LB" sz="1400" dirty="0"/>
                <a:t>الأطفال المنخرطون في الأعمال الخطرة</a:t>
              </a:r>
              <a:endParaRPr lang="en-GB" sz="1400" dirty="0"/>
            </a:p>
            <a:p>
              <a:pPr algn="ctr" rtl="1"/>
              <a:r>
                <a:rPr lang="ar-LB" sz="1400" dirty="0"/>
                <a:t>5,7 مليون</a:t>
              </a:r>
            </a:p>
            <a:p>
              <a:pPr algn="ctr" rtl="1"/>
              <a:r>
                <a:rPr lang="fr-CH" sz="1200" dirty="0"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 </a:t>
              </a:r>
              <a:r>
                <a:rPr lang="ar-LB" sz="1200" dirty="0"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4,3%</a:t>
              </a:r>
              <a:endParaRPr lang="en-US" sz="1100" dirty="0"/>
            </a:p>
            <a:p>
              <a:pPr algn="ctr"/>
              <a:endParaRPr lang="en-US" sz="11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0BA0599-55F8-34EE-D5B6-E30AA5515883}"/>
                </a:ext>
              </a:extLst>
            </p:cNvPr>
            <p:cNvSpPr txBox="1"/>
            <p:nvPr/>
          </p:nvSpPr>
          <p:spPr>
            <a:xfrm>
              <a:off x="7307965" y="3251398"/>
              <a:ext cx="2691442" cy="846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ar-LB" sz="1400" dirty="0">
                  <a:solidFill>
                    <a:schemeClr val="bg1"/>
                  </a:solidFill>
                </a:rPr>
                <a:t>الأطفال المنخرطون في عمل الأطفال</a:t>
              </a:r>
              <a:endParaRPr lang="en-GB" sz="1400" dirty="0">
                <a:solidFill>
                  <a:schemeClr val="bg1"/>
                </a:solidFill>
              </a:endParaRPr>
            </a:p>
            <a:p>
              <a:pPr algn="ctr"/>
              <a:r>
                <a:rPr lang="ar-LB" sz="1100" dirty="0">
                  <a:solidFill>
                    <a:schemeClr val="bg1"/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11,4 </a:t>
              </a:r>
              <a:r>
                <a:rPr lang="ar-LB" sz="1200" dirty="0">
                  <a:solidFill>
                    <a:schemeClr val="bg1"/>
                  </a:solidFill>
                </a:rPr>
                <a:t>مليون</a:t>
              </a:r>
            </a:p>
            <a:p>
              <a:pPr algn="ctr"/>
              <a:r>
                <a:rPr lang="ar-LB" sz="1100" dirty="0">
                  <a:solidFill>
                    <a:schemeClr val="bg1"/>
                  </a:solidFill>
                  <a:latin typeface="Noto Sans" panose="020B0502040504020204" pitchFamily="34" charset="0"/>
                  <a:ea typeface="Noto Sans" panose="020B0502040504020204" pitchFamily="34" charset="0"/>
                  <a:cs typeface="Noto Sans" panose="020B0502040504020204" pitchFamily="34" charset="0"/>
                </a:rPr>
                <a:t>8,6%</a:t>
              </a:r>
              <a:endParaRPr lang="en-US" sz="1100" dirty="0">
                <a:solidFill>
                  <a:schemeClr val="bg1"/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endParaRPr>
            </a:p>
            <a:p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AFCCC248-BFE3-A16A-0A64-92E940671F99}"/>
              </a:ext>
            </a:extLst>
          </p:cNvPr>
          <p:cNvSpPr txBox="1"/>
          <p:nvPr/>
        </p:nvSpPr>
        <p:spPr>
          <a:xfrm>
            <a:off x="7031477" y="2629909"/>
            <a:ext cx="2105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LB" b="1" dirty="0"/>
              <a:t>دول جامعة الدول العربية</a:t>
            </a:r>
            <a:endParaRPr lang="en-US" b="1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B38F353-6AFF-CDC3-36A2-D84EDC9A2BBF}"/>
              </a:ext>
            </a:extLst>
          </p:cNvPr>
          <p:cNvSpPr txBox="1"/>
          <p:nvPr/>
        </p:nvSpPr>
        <p:spPr>
          <a:xfrm>
            <a:off x="3330996" y="2462074"/>
            <a:ext cx="1570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LB" b="1" dirty="0"/>
              <a:t>عالمي</a:t>
            </a:r>
            <a:endParaRPr lang="en-US" sz="1200" b="1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4916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50A696-BF34-6E6C-CD64-D924F13F16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0C85A4-61EF-646D-5EC6-2BC3ACD96E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687" y="1376878"/>
            <a:ext cx="11590626" cy="4104243"/>
          </a:xfrm>
        </p:spPr>
        <p:txBody>
          <a:bodyPr/>
          <a:lstStyle/>
          <a:p>
            <a:pPr algn="ctr"/>
            <a:r>
              <a:rPr lang="ar-LB" sz="2400" dirty="0">
                <a:solidFill>
                  <a:srgbClr val="1E2DBE"/>
                </a:solidFill>
                <a:latin typeface="Noto Sans" panose="020B0502040504020204" pitchFamily="34" charset="0"/>
              </a:rPr>
              <a:t>يحدث معظم عمل الأطفال في القطاع الزراعي، رغم أن الحصة النسبية تقل مع تقدم الأطفال في العمر</a:t>
            </a:r>
            <a:br>
              <a:rPr lang="ar-LB" sz="1600" dirty="0">
                <a:solidFill>
                  <a:srgbClr val="1E2DBE"/>
                </a:solidFill>
                <a:latin typeface="Noto Sans" panose="020B0502040504020204" pitchFamily="34" charset="0"/>
              </a:rPr>
            </a:br>
            <a:r>
              <a:rPr lang="ar-LB" sz="1600" b="0" dirty="0">
                <a:solidFill>
                  <a:srgbClr val="1E2DBE"/>
                </a:solidFill>
                <a:latin typeface="Noto Sans" panose="020B0502040504020204" pitchFamily="34" charset="0"/>
              </a:rPr>
              <a:t>توزيع نسبة الأطفال الذين تتراوح أعمارهم بين 5 إلى 17 عاما في عمل الأطفال، حسب العمر وفرع النشاط الاقتصادي</a:t>
            </a:r>
            <a:br>
              <a:rPr lang="ar-LB" sz="1600" dirty="0">
                <a:solidFill>
                  <a:srgbClr val="1E2DBE"/>
                </a:solidFill>
                <a:latin typeface="Noto Sans" panose="020B0502040504020204" pitchFamily="34" charset="0"/>
              </a:rPr>
            </a:br>
            <a:endParaRPr lang="en-US" sz="2400" b="0" i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AB69EB-CD01-E7D3-74C1-B7120E3B2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54F5DE-ED70-C728-B18C-76E5D660A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LB" sz="1400" dirty="0"/>
              <a:t>تعزيز العدالة الاجتماعية، وتعزيز العمل اللائق</a:t>
            </a:r>
            <a:endParaRPr lang="en-GB" sz="1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8FF9A5-79D9-560C-9A65-082169065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4</a:t>
            </a:fld>
            <a:endParaRPr lang="en-GB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8D0210B8-8AE2-2A69-21C7-72EA0B472AE1}"/>
              </a:ext>
            </a:extLst>
          </p:cNvPr>
          <p:cNvGraphicFramePr>
            <a:graphicFrameLocks/>
          </p:cNvGraphicFramePr>
          <p:nvPr/>
        </p:nvGraphicFramePr>
        <p:xfrm>
          <a:off x="2167818" y="2266553"/>
          <a:ext cx="7856364" cy="3894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90DD3B8-107F-DB22-5FE2-20F9383E391C}"/>
              </a:ext>
            </a:extLst>
          </p:cNvPr>
          <p:cNvSpPr txBox="1"/>
          <p:nvPr/>
        </p:nvSpPr>
        <p:spPr>
          <a:xfrm>
            <a:off x="2424113" y="4632740"/>
            <a:ext cx="728662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ar-LB" dirty="0"/>
              <a:t>عالميا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AC17E8-C15F-E679-4576-822188826E06}"/>
              </a:ext>
            </a:extLst>
          </p:cNvPr>
          <p:cNvSpPr txBox="1"/>
          <p:nvPr/>
        </p:nvSpPr>
        <p:spPr>
          <a:xfrm>
            <a:off x="1066801" y="5166647"/>
            <a:ext cx="2085974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ar-LB" dirty="0"/>
              <a:t>دول جامعة الدول العربية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797570-1C65-A0A6-3066-73BD7E9BE7D6}"/>
              </a:ext>
            </a:extLst>
          </p:cNvPr>
          <p:cNvSpPr txBox="1"/>
          <p:nvPr/>
        </p:nvSpPr>
        <p:spPr>
          <a:xfrm>
            <a:off x="3528365" y="5209776"/>
            <a:ext cx="476249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ar-LB" dirty="0"/>
              <a:t>سنة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B1BEB90-D2D0-3C11-1062-9B9685D15934}"/>
              </a:ext>
            </a:extLst>
          </p:cNvPr>
          <p:cNvSpPr txBox="1"/>
          <p:nvPr/>
        </p:nvSpPr>
        <p:spPr>
          <a:xfrm>
            <a:off x="3571991" y="5209776"/>
            <a:ext cx="476249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ar-LB" dirty="0"/>
              <a:t>سنة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E39241-9CC3-CF6E-79FA-077F98E7BB8C}"/>
              </a:ext>
            </a:extLst>
          </p:cNvPr>
          <p:cNvSpPr txBox="1"/>
          <p:nvPr/>
        </p:nvSpPr>
        <p:spPr>
          <a:xfrm>
            <a:off x="3545617" y="2542793"/>
            <a:ext cx="476249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ar-LB" sz="1200" dirty="0"/>
              <a:t>عاما</a:t>
            </a:r>
            <a:endParaRPr lang="en-GB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CB3C3E-30D8-33C5-FBDA-C2AA9A12D2F7}"/>
              </a:ext>
            </a:extLst>
          </p:cNvPr>
          <p:cNvSpPr txBox="1"/>
          <p:nvPr/>
        </p:nvSpPr>
        <p:spPr>
          <a:xfrm>
            <a:off x="3514956" y="3038559"/>
            <a:ext cx="476249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ar-LB" dirty="0"/>
              <a:t>سنة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26D35B-7A7A-E9B5-7788-0731127A920D}"/>
              </a:ext>
            </a:extLst>
          </p:cNvPr>
          <p:cNvSpPr txBox="1"/>
          <p:nvPr/>
        </p:nvSpPr>
        <p:spPr>
          <a:xfrm>
            <a:off x="3528365" y="3593990"/>
            <a:ext cx="476249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ar-LB" dirty="0"/>
              <a:t>سنة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6A31CE9-339A-212B-09AA-25B9AB9A8EC4}"/>
              </a:ext>
            </a:extLst>
          </p:cNvPr>
          <p:cNvSpPr txBox="1"/>
          <p:nvPr/>
        </p:nvSpPr>
        <p:spPr>
          <a:xfrm>
            <a:off x="3528365" y="4677856"/>
            <a:ext cx="476249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ar-LB" dirty="0"/>
              <a:t>سنة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113D349-22B2-59B0-46A2-1301309C9713}"/>
              </a:ext>
            </a:extLst>
          </p:cNvPr>
          <p:cNvSpPr txBox="1"/>
          <p:nvPr/>
        </p:nvSpPr>
        <p:spPr>
          <a:xfrm>
            <a:off x="6701716" y="5762821"/>
            <a:ext cx="886171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ar-LB" dirty="0"/>
              <a:t>زراعة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2825C3-C643-3FAC-320E-F0D76133A379}"/>
              </a:ext>
            </a:extLst>
          </p:cNvPr>
          <p:cNvSpPr txBox="1"/>
          <p:nvPr/>
        </p:nvSpPr>
        <p:spPr>
          <a:xfrm>
            <a:off x="4886325" y="5751975"/>
            <a:ext cx="71437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ar-LB" dirty="0"/>
              <a:t>خدمات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56F1F17-55F7-9E8D-6DB0-3CEFADC53039}"/>
              </a:ext>
            </a:extLst>
          </p:cNvPr>
          <p:cNvSpPr txBox="1"/>
          <p:nvPr/>
        </p:nvSpPr>
        <p:spPr>
          <a:xfrm>
            <a:off x="5772496" y="5762821"/>
            <a:ext cx="71437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ar-LB" dirty="0"/>
              <a:t>صناعة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7CE743B-52A0-DB60-8AA3-90A719130CC7}"/>
              </a:ext>
            </a:extLst>
          </p:cNvPr>
          <p:cNvSpPr txBox="1"/>
          <p:nvPr/>
        </p:nvSpPr>
        <p:spPr>
          <a:xfrm>
            <a:off x="3571989" y="3056032"/>
            <a:ext cx="476249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ar-LB" sz="1200" dirty="0"/>
              <a:t>عاما</a:t>
            </a:r>
            <a:endParaRPr lang="en-GB" sz="1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3523528-293B-D6C0-6BF2-89CEB679CC83}"/>
              </a:ext>
            </a:extLst>
          </p:cNvPr>
          <p:cNvSpPr txBox="1"/>
          <p:nvPr/>
        </p:nvSpPr>
        <p:spPr>
          <a:xfrm>
            <a:off x="3571990" y="3635015"/>
            <a:ext cx="476249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ar-LB" sz="1200" dirty="0"/>
              <a:t>عاما</a:t>
            </a:r>
            <a:endParaRPr lang="en-GB" sz="1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4284248-6F6F-5039-C868-D1D5FD3A73E5}"/>
              </a:ext>
            </a:extLst>
          </p:cNvPr>
          <p:cNvSpPr txBox="1"/>
          <p:nvPr/>
        </p:nvSpPr>
        <p:spPr>
          <a:xfrm>
            <a:off x="3550178" y="5223762"/>
            <a:ext cx="476249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ar-LB" sz="1200" dirty="0"/>
              <a:t>عاما</a:t>
            </a:r>
            <a:endParaRPr lang="en-GB" sz="1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0213C10-8215-0E9C-EA00-4AB699062842}"/>
              </a:ext>
            </a:extLst>
          </p:cNvPr>
          <p:cNvSpPr txBox="1"/>
          <p:nvPr/>
        </p:nvSpPr>
        <p:spPr>
          <a:xfrm>
            <a:off x="3521695" y="4686482"/>
            <a:ext cx="476249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ar-LB" sz="1200" dirty="0"/>
              <a:t>عاما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191395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A8DB01-B703-2A21-41D8-826F57F232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538" y="1239769"/>
            <a:ext cx="11210924" cy="720000"/>
          </a:xfrm>
        </p:spPr>
        <p:txBody>
          <a:bodyPr/>
          <a:lstStyle/>
          <a:p>
            <a:pPr algn="ctr"/>
            <a:r>
              <a:rPr lang="ar-LB" sz="2800" dirty="0">
                <a:solidFill>
                  <a:srgbClr val="1E2DBE"/>
                </a:solidFill>
                <a:latin typeface="Noto Sans" panose="020B0502040504020204" pitchFamily="34" charset="0"/>
              </a:rPr>
              <a:t>عمل الأطفال يزيد بشكل كبير من احتمال حرمان الطفل من فرصة الذهاب إلى المدرسة </a:t>
            </a:r>
            <a:br>
              <a:rPr lang="ar-LB" sz="1800" dirty="0">
                <a:solidFill>
                  <a:srgbClr val="1E2DBE"/>
                </a:solidFill>
                <a:latin typeface="Noto Sans" panose="020B0502040504020204" pitchFamily="34" charset="0"/>
              </a:rPr>
            </a:br>
            <a:br>
              <a:rPr lang="ar-LB" sz="1800" dirty="0">
                <a:solidFill>
                  <a:srgbClr val="1E2DBE"/>
                </a:solidFill>
                <a:latin typeface="Noto Sans" panose="020B0502040504020204" pitchFamily="34" charset="0"/>
              </a:rPr>
            </a:br>
            <a:r>
              <a:rPr lang="ar-LB" sz="1800" b="0" dirty="0">
                <a:solidFill>
                  <a:srgbClr val="1E2DBE"/>
                </a:solidFill>
                <a:latin typeface="Noto Sans" panose="020B0502040504020204" pitchFamily="34" charset="0"/>
              </a:rPr>
              <a:t>نسبة الأطفال الذين تتراوح أعمارهم بين 5 إلى 17 عاما والذين لا يلتحقون بالمدرسة، حسب العمر وحالة عمل الأطفال</a:t>
            </a:r>
            <a:endParaRPr lang="en-US" b="0" i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FD3025-0E19-1AF9-C13E-0C1E275EC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34829E-B0D2-44D8-3586-05785ADE6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LB" sz="1600" dirty="0"/>
              <a:t>تعزيز العدالة الاجتماعية، وتعزيز العمل اللائق</a:t>
            </a:r>
            <a:endParaRPr lang="en-GB" sz="16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B64416-A9BA-3DB3-289D-EB66CEB0A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5</a:t>
            </a:fld>
            <a:endParaRPr lang="en-GB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3233EBFA-514F-579D-AAA5-F49BDA10484B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85777" y="2312917"/>
          <a:ext cx="10220445" cy="40243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52A04871-8C98-852B-2AD5-7995D6AF5F86}"/>
              </a:ext>
            </a:extLst>
          </p:cNvPr>
          <p:cNvSpPr txBox="1"/>
          <p:nvPr/>
        </p:nvSpPr>
        <p:spPr>
          <a:xfrm>
            <a:off x="4238625" y="2351017"/>
            <a:ext cx="147637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ar-LB" dirty="0"/>
              <a:t>منخرط في عمل الأطفال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28598A-B818-EF51-3B71-0C318910BD90}"/>
              </a:ext>
            </a:extLst>
          </p:cNvPr>
          <p:cNvSpPr txBox="1"/>
          <p:nvPr/>
        </p:nvSpPr>
        <p:spPr>
          <a:xfrm>
            <a:off x="6800849" y="2341492"/>
            <a:ext cx="195262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ar-LB" dirty="0"/>
              <a:t>ليس منخرطا في عمل الأطفال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1EF6C90-DEC0-6CED-4B05-14EAAC7722E4}"/>
              </a:ext>
            </a:extLst>
          </p:cNvPr>
          <p:cNvSpPr txBox="1"/>
          <p:nvPr/>
        </p:nvSpPr>
        <p:spPr>
          <a:xfrm>
            <a:off x="3509962" y="5721295"/>
            <a:ext cx="87153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ar-LB" b="1" dirty="0"/>
              <a:t>عالميا</a:t>
            </a:r>
            <a:endParaRPr lang="en-GB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0E6F65-AE53-EC2B-D49E-758E73351AEE}"/>
              </a:ext>
            </a:extLst>
          </p:cNvPr>
          <p:cNvSpPr txBox="1"/>
          <p:nvPr/>
        </p:nvSpPr>
        <p:spPr>
          <a:xfrm>
            <a:off x="7172265" y="5721295"/>
            <a:ext cx="226701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ar-LB" b="1" dirty="0"/>
              <a:t>دول جامعة الدول العربية</a:t>
            </a:r>
            <a:endParaRPr lang="en-GB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AC7C39-347A-9086-2B1E-BCF57F20D2E2}"/>
              </a:ext>
            </a:extLst>
          </p:cNvPr>
          <p:cNvSpPr txBox="1"/>
          <p:nvPr/>
        </p:nvSpPr>
        <p:spPr>
          <a:xfrm>
            <a:off x="1130061" y="5410490"/>
            <a:ext cx="2379902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ar-LB" sz="1100" dirty="0"/>
              <a:t>الأطفال الذين تتراوح أعمارهم بين ٥ و ١٤ عاما</a:t>
            </a:r>
            <a:endParaRPr lang="en-GB" sz="11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83046E1-879F-E3FE-C82D-E0B9112D3CEC}"/>
              </a:ext>
            </a:extLst>
          </p:cNvPr>
          <p:cNvSpPr txBox="1"/>
          <p:nvPr/>
        </p:nvSpPr>
        <p:spPr>
          <a:xfrm>
            <a:off x="3509962" y="5425861"/>
            <a:ext cx="252418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ar-LB" sz="1100" dirty="0"/>
              <a:t>الأطفال الذين تتراوح أعمارهم بين ١٥ و ١٧ عاما</a:t>
            </a:r>
            <a:endParaRPr lang="en-GB" sz="11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FB3A42-F78C-7CC8-D815-18E829616734}"/>
              </a:ext>
            </a:extLst>
          </p:cNvPr>
          <p:cNvSpPr txBox="1"/>
          <p:nvPr/>
        </p:nvSpPr>
        <p:spPr>
          <a:xfrm>
            <a:off x="5925868" y="5410490"/>
            <a:ext cx="2379902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ar-LB" sz="1100" dirty="0"/>
              <a:t>الأطفال الذين تتراوح أعمارهم بين ٥ و ١٤ عاما</a:t>
            </a:r>
            <a:endParaRPr lang="en-GB" sz="11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C7D6D6-053B-9564-484F-35A8B446AFA1}"/>
              </a:ext>
            </a:extLst>
          </p:cNvPr>
          <p:cNvSpPr txBox="1"/>
          <p:nvPr/>
        </p:nvSpPr>
        <p:spPr>
          <a:xfrm>
            <a:off x="8322303" y="5425861"/>
            <a:ext cx="252418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ar-LB" sz="1100" dirty="0"/>
              <a:t>الأطفال الذين تتراوح أعمارهم بين ١٥ و ١٧ عاما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58941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9F2EA7-698A-999D-611A-1FE24387CC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FE9868-9E4D-8C9C-BA51-8BDA2F247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B026F7-586F-AD67-B343-82F721AD7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6</a:t>
            </a:fld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9011EC4-513C-49F1-65D6-17476001BD79}"/>
              </a:ext>
            </a:extLst>
          </p:cNvPr>
          <p:cNvSpPr txBox="1">
            <a:spLocks/>
          </p:cNvSpPr>
          <p:nvPr/>
        </p:nvSpPr>
        <p:spPr>
          <a:xfrm>
            <a:off x="490538" y="1743130"/>
            <a:ext cx="11393804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LB" sz="1600" b="0" dirty="0">
                <a:solidFill>
                  <a:srgbClr val="1E2DBE"/>
                </a:solidFill>
                <a:latin typeface="Noto Sans" panose="020B0502040504020204" pitchFamily="34" charset="0"/>
              </a:rPr>
              <a:t>نسبة الأطفال المنخرطين في عمل الأطفال الذين تتراوح أعمارهم بين 5 و14 عاما (بما يشمل ويستثني الأعمال المنزلية التي تنجز لمدة 21 ساعة أو أكثر في الأسبوع)، حسب العمر والجنس</a:t>
            </a:r>
            <a:endParaRPr lang="en-US" sz="2400" dirty="0"/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50980A7C-C0F1-4219-379C-46550190F0C7}"/>
              </a:ext>
            </a:extLst>
          </p:cNvPr>
          <p:cNvGraphicFramePr>
            <a:graphicFrameLocks/>
          </p:cNvGraphicFramePr>
          <p:nvPr/>
        </p:nvGraphicFramePr>
        <p:xfrm>
          <a:off x="1319257" y="2407320"/>
          <a:ext cx="9553485" cy="39751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2E1E5A2E-F174-898A-ADA8-8BD232914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538" y="1069775"/>
            <a:ext cx="11210924" cy="720000"/>
          </a:xfrm>
        </p:spPr>
        <p:txBody>
          <a:bodyPr/>
          <a:lstStyle/>
          <a:p>
            <a:pPr algn="ctr"/>
            <a:r>
              <a:rPr lang="ar-LB" sz="2800" dirty="0">
                <a:solidFill>
                  <a:srgbClr val="1E2DBE"/>
                </a:solidFill>
                <a:latin typeface="Noto Sans" panose="020B0502040504020204" pitchFamily="34" charset="0"/>
              </a:rPr>
              <a:t>الدول العربية</a:t>
            </a:r>
            <a:br>
              <a:rPr lang="ar-LB" sz="2800" dirty="0">
                <a:solidFill>
                  <a:srgbClr val="1E2DBE"/>
                </a:solidFill>
                <a:latin typeface="Noto Sans" panose="020B0502040504020204" pitchFamily="34" charset="0"/>
              </a:rPr>
            </a:br>
            <a:endParaRPr lang="en-US" sz="3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F8DB26C-2351-65FC-DC5A-EF20C80ACA1B}"/>
              </a:ext>
            </a:extLst>
          </p:cNvPr>
          <p:cNvSpPr txBox="1"/>
          <p:nvPr/>
        </p:nvSpPr>
        <p:spPr>
          <a:xfrm>
            <a:off x="6791325" y="2600325"/>
            <a:ext cx="32289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ar-LB" dirty="0"/>
              <a:t>عمل الأطفال بما يشمل الأعمال المنزلية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885EB9-33A7-AFFB-29F6-CCE7FFF63180}"/>
              </a:ext>
            </a:extLst>
          </p:cNvPr>
          <p:cNvSpPr txBox="1"/>
          <p:nvPr/>
        </p:nvSpPr>
        <p:spPr>
          <a:xfrm>
            <a:off x="2867024" y="2600192"/>
            <a:ext cx="32289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ar-LB" dirty="0"/>
              <a:t>عمل الأطفال باستثناء الأعمال المنزلية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BADAF7F-5F36-A952-16F3-7BE66CCF9FE4}"/>
              </a:ext>
            </a:extLst>
          </p:cNvPr>
          <p:cNvGrpSpPr/>
          <p:nvPr/>
        </p:nvGrpSpPr>
        <p:grpSpPr>
          <a:xfrm>
            <a:off x="1862138" y="5810250"/>
            <a:ext cx="1776412" cy="369332"/>
            <a:chOff x="1862138" y="5810250"/>
            <a:chExt cx="1776412" cy="36933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9FA192F-7AC9-3BEC-1BB0-E8EA81DB0D36}"/>
                </a:ext>
              </a:extLst>
            </p:cNvPr>
            <p:cNvSpPr txBox="1"/>
            <p:nvPr/>
          </p:nvSpPr>
          <p:spPr>
            <a:xfrm>
              <a:off x="1862138" y="5810250"/>
              <a:ext cx="63341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ar-LB" dirty="0"/>
                <a:t>بنات</a:t>
              </a:r>
              <a:endParaRPr lang="en-GB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2C49CA8-FAE6-249D-2429-DEDE73B5E02C}"/>
                </a:ext>
              </a:extLst>
            </p:cNvPr>
            <p:cNvSpPr txBox="1"/>
            <p:nvPr/>
          </p:nvSpPr>
          <p:spPr>
            <a:xfrm>
              <a:off x="2917032" y="5810250"/>
              <a:ext cx="72151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ar-LB" dirty="0"/>
                <a:t>أولاد</a:t>
              </a:r>
              <a:endParaRPr lang="en-GB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058EBD5-4918-70B8-2345-C106F5807DA5}"/>
              </a:ext>
            </a:extLst>
          </p:cNvPr>
          <p:cNvGrpSpPr/>
          <p:nvPr/>
        </p:nvGrpSpPr>
        <p:grpSpPr>
          <a:xfrm>
            <a:off x="8713924" y="5788225"/>
            <a:ext cx="1776412" cy="369332"/>
            <a:chOff x="1862138" y="5810250"/>
            <a:chExt cx="1776412" cy="369332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FC6E14E-9EBD-590C-1EE1-45FDE6A68A26}"/>
                </a:ext>
              </a:extLst>
            </p:cNvPr>
            <p:cNvSpPr txBox="1"/>
            <p:nvPr/>
          </p:nvSpPr>
          <p:spPr>
            <a:xfrm>
              <a:off x="1862138" y="5810250"/>
              <a:ext cx="63341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ar-LB" dirty="0"/>
                <a:t>بنات</a:t>
              </a:r>
              <a:endParaRPr lang="en-GB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0A4BF38-84F3-9149-1017-16B05357D2A5}"/>
                </a:ext>
              </a:extLst>
            </p:cNvPr>
            <p:cNvSpPr txBox="1"/>
            <p:nvPr/>
          </p:nvSpPr>
          <p:spPr>
            <a:xfrm>
              <a:off x="2917032" y="5810250"/>
              <a:ext cx="72151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ar-LB" dirty="0"/>
                <a:t>أولاد</a:t>
              </a:r>
              <a:endParaRPr lang="en-GB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7D0A6D2-D698-B724-73FA-637B6FF84D00}"/>
              </a:ext>
            </a:extLst>
          </p:cNvPr>
          <p:cNvGrpSpPr/>
          <p:nvPr/>
        </p:nvGrpSpPr>
        <p:grpSpPr>
          <a:xfrm>
            <a:off x="5238728" y="5777984"/>
            <a:ext cx="1776412" cy="369332"/>
            <a:chOff x="1862138" y="5810250"/>
            <a:chExt cx="1776412" cy="369332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EB18040-944E-5795-908F-006A57B03191}"/>
                </a:ext>
              </a:extLst>
            </p:cNvPr>
            <p:cNvSpPr txBox="1"/>
            <p:nvPr/>
          </p:nvSpPr>
          <p:spPr>
            <a:xfrm>
              <a:off x="1862138" y="5810250"/>
              <a:ext cx="63341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ar-LB" dirty="0"/>
                <a:t>بنات</a:t>
              </a:r>
              <a:endParaRPr lang="en-GB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E96FECE-A366-C9D3-4C10-E497A21C856D}"/>
                </a:ext>
              </a:extLst>
            </p:cNvPr>
            <p:cNvSpPr txBox="1"/>
            <p:nvPr/>
          </p:nvSpPr>
          <p:spPr>
            <a:xfrm>
              <a:off x="2917032" y="5810250"/>
              <a:ext cx="72151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ar-LB" dirty="0"/>
                <a:t>أولاد</a:t>
              </a:r>
              <a:endParaRPr lang="en-GB" dirty="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76C461ED-581B-8585-62FD-86A356F4C415}"/>
              </a:ext>
            </a:extLst>
          </p:cNvPr>
          <p:cNvSpPr txBox="1"/>
          <p:nvPr/>
        </p:nvSpPr>
        <p:spPr>
          <a:xfrm>
            <a:off x="9453087" y="6091036"/>
            <a:ext cx="476249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ar-LB" sz="1600" dirty="0"/>
              <a:t>عاما</a:t>
            </a:r>
            <a:endParaRPr lang="en-GB" sz="16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7BF765F-9F46-98DB-DE5D-143125B35C05}"/>
              </a:ext>
            </a:extLst>
          </p:cNvPr>
          <p:cNvSpPr txBox="1"/>
          <p:nvPr/>
        </p:nvSpPr>
        <p:spPr>
          <a:xfrm>
            <a:off x="6116218" y="6080203"/>
            <a:ext cx="476249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ar-LB" sz="1600" dirty="0"/>
              <a:t>عاما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DF1C02E-D98F-58FD-8665-EE91AF734449}"/>
              </a:ext>
            </a:extLst>
          </p:cNvPr>
          <p:cNvSpPr txBox="1"/>
          <p:nvPr/>
        </p:nvSpPr>
        <p:spPr>
          <a:xfrm>
            <a:off x="2678907" y="6096336"/>
            <a:ext cx="576691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ar-LB" sz="1600" dirty="0"/>
              <a:t>عاما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2645816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538" y="2872800"/>
            <a:ext cx="7200000" cy="608525"/>
          </a:xfrm>
        </p:spPr>
        <p:txBody>
          <a:bodyPr anchor="t">
            <a:normAutofit/>
          </a:bodyPr>
          <a:lstStyle/>
          <a:p>
            <a:r>
              <a:rPr b="1" dirty="0" err="1"/>
              <a:t>مرصد</a:t>
            </a:r>
            <a:r>
              <a:rPr b="1" dirty="0"/>
              <a:t> </a:t>
            </a:r>
            <a:r>
              <a:rPr b="1" dirty="0" err="1"/>
              <a:t>عمل</a:t>
            </a:r>
            <a:r>
              <a:rPr b="1" dirty="0"/>
              <a:t> </a:t>
            </a:r>
            <a:r>
              <a:rPr b="1" dirty="0" err="1"/>
              <a:t>الأطفال</a:t>
            </a:r>
            <a:endParaRPr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dirty="0" err="1"/>
              <a:t>ما</a:t>
            </a:r>
            <a:r>
              <a:rPr dirty="0"/>
              <a:t> </a:t>
            </a:r>
            <a:r>
              <a:rPr dirty="0" err="1"/>
              <a:t>هو</a:t>
            </a:r>
            <a:r>
              <a:rPr dirty="0"/>
              <a:t> </a:t>
            </a:r>
            <a:r>
              <a:rPr dirty="0" err="1"/>
              <a:t>مرصد</a:t>
            </a:r>
            <a:r>
              <a:rPr dirty="0"/>
              <a:t> </a:t>
            </a:r>
            <a:r>
              <a:rPr dirty="0" err="1"/>
              <a:t>عمل</a:t>
            </a:r>
            <a:r>
              <a:rPr dirty="0"/>
              <a:t> </a:t>
            </a:r>
            <a:r>
              <a:rPr dirty="0" err="1"/>
              <a:t>الأطفال</a:t>
            </a:r>
            <a:r>
              <a:rPr dirty="0"/>
              <a:t>؟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ar-LB" b="0" noProof="0" dirty="0">
                <a:solidFill>
                  <a:schemeClr val="tx2"/>
                </a:solidFill>
              </a:rPr>
              <a:t>تم</a:t>
            </a:r>
            <a:r>
              <a:rPr lang="ar-LB" b="0" dirty="0">
                <a:solidFill>
                  <a:schemeClr val="tx2"/>
                </a:solidFill>
              </a:rPr>
              <a:t>ت</a:t>
            </a:r>
            <a:r>
              <a:rPr lang="ar-LB" b="0" noProof="0" dirty="0">
                <a:solidFill>
                  <a:schemeClr val="tx2"/>
                </a:solidFill>
              </a:rPr>
              <a:t> الدعوة إليه في “دعوة ديربان للعمل للقضاء على عمل الأطفال”، وهو "</a:t>
            </a:r>
            <a:r>
              <a:rPr lang="ar-LB" b="0" u="sng" noProof="0" dirty="0">
                <a:solidFill>
                  <a:schemeClr val="tx2"/>
                </a:solidFill>
              </a:rPr>
              <a:t>منصة موحدة</a:t>
            </a:r>
            <a:r>
              <a:rPr lang="ar-LB" b="0" u="sng" dirty="0">
                <a:solidFill>
                  <a:schemeClr val="tx2"/>
                </a:solidFill>
              </a:rPr>
              <a:t>"</a:t>
            </a:r>
            <a:r>
              <a:rPr lang="ar-LB" b="0" noProof="0" dirty="0">
                <a:solidFill>
                  <a:schemeClr val="tx2"/>
                </a:solidFill>
              </a:rPr>
              <a:t> للبيانات والتشريعات والسياسات والأدلة المتعلقة بالتقدم في القضاء على عمل الأطفال في الدول الأعضاء</a:t>
            </a:r>
            <a:r>
              <a:rPr lang="ar-LB" b="0" dirty="0">
                <a:solidFill>
                  <a:schemeClr val="tx2"/>
                </a:solidFill>
              </a:rPr>
              <a:t>في منظمة العمل الدولية</a:t>
            </a:r>
            <a:r>
              <a:rPr lang="ar-LB" b="0" noProof="0" dirty="0">
                <a:solidFill>
                  <a:schemeClr val="tx2"/>
                </a:solidFill>
              </a:rPr>
              <a:t> البالغ عددها 187</a:t>
            </a:r>
            <a:r>
              <a:rPr lang="ar-LB" b="0" dirty="0">
                <a:solidFill>
                  <a:schemeClr val="tx2"/>
                </a:solidFill>
              </a:rPr>
              <a:t> دولة.</a:t>
            </a:r>
            <a:r>
              <a:rPr lang="ar-LB" b="0" noProof="0" dirty="0">
                <a:solidFill>
                  <a:schemeClr val="tx2"/>
                </a:solidFill>
              </a:rPr>
              <a:t> يدعم المرصد واضعي السياسات والباحثين والحكومات والشركاء الاجتماعيين ومجتمع الأعمال والمجتمع المدني وشركاء التنمية والمنظمات الدولية وأصحاب المصلحة الآخرين لفهم أحدث الاتجاهات والتطورات السياسية في معالجة عمل الأطفال.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LB" b="1" noProof="0" dirty="0"/>
              <a:t>ما هي الخصائص الرئيسية للمرصد؟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/>
            <a:r>
              <a:rPr lang="ar-LB" b="0" noProof="0" dirty="0">
                <a:solidFill>
                  <a:schemeClr val="tx2"/>
                </a:solidFill>
              </a:rPr>
              <a:t>يوفر المرصد معلومات متعمقة حول جهود كل دولة في معالجة عمل الأطفال.</a:t>
            </a:r>
          </a:p>
          <a:p>
            <a:pPr algn="r"/>
            <a:r>
              <a:rPr lang="ar-LB" noProof="0" dirty="0">
                <a:solidFill>
                  <a:schemeClr val="tx2"/>
                </a:solidFill>
              </a:rPr>
              <a:t>السياق</a:t>
            </a:r>
            <a:r>
              <a:rPr lang="ar-LB" b="0" noProof="0" dirty="0">
                <a:solidFill>
                  <a:schemeClr val="tx2"/>
                </a:solidFill>
              </a:rPr>
              <a:t>: الإحصاءات الرسمية للدول حول عمل الأطفال </a:t>
            </a:r>
            <a:r>
              <a:rPr lang="ar-LB" b="0" dirty="0">
                <a:solidFill>
                  <a:schemeClr val="tx2"/>
                </a:solidFill>
              </a:rPr>
              <a:t>والتي </a:t>
            </a:r>
            <a:r>
              <a:rPr lang="ar-LB" b="0" noProof="0" dirty="0">
                <a:solidFill>
                  <a:schemeClr val="tx2"/>
                </a:solidFill>
              </a:rPr>
              <a:t>تم رفعها للأمم المتحدة، وتمثيلات بصرية للبيانات حول الأطفال المنخرطين في الأنشطة الاقتصادية والأعمال المنزلية حسب العمر والجنس.</a:t>
            </a:r>
          </a:p>
          <a:p>
            <a:pPr algn="r"/>
            <a:r>
              <a:rPr lang="ar-LB" noProof="0" dirty="0">
                <a:solidFill>
                  <a:schemeClr val="tx2"/>
                </a:solidFill>
              </a:rPr>
              <a:t>الإطار القانوني الوطني: </a:t>
            </a:r>
            <a:r>
              <a:rPr lang="ar-LB" b="0" noProof="0" dirty="0">
                <a:solidFill>
                  <a:schemeClr val="tx2"/>
                </a:solidFill>
              </a:rPr>
              <a:t>الميزات الأساسية للتشريعات الوطنية مثل </a:t>
            </a:r>
            <a:r>
              <a:rPr lang="ar-LB" b="0" dirty="0">
                <a:solidFill>
                  <a:schemeClr val="tx2"/>
                </a:solidFill>
              </a:rPr>
              <a:t>الحد</a:t>
            </a:r>
            <a:r>
              <a:rPr lang="ar-LB" b="0" noProof="0" dirty="0">
                <a:solidFill>
                  <a:schemeClr val="tx2"/>
                </a:solidFill>
              </a:rPr>
              <a:t> الأدنى لسن العمل، وقوائم الأعمال الخطرة، وحظر أشكال عمل الأطفال مثل الاتجار بالأطفال والتجنيد القسري للأطفال في النزاعات المسلحة.</a:t>
            </a:r>
          </a:p>
          <a:p>
            <a:pPr algn="r"/>
            <a:r>
              <a:rPr lang="ar-LB" noProof="0" dirty="0">
                <a:solidFill>
                  <a:schemeClr val="tx2"/>
                </a:solidFill>
              </a:rPr>
              <a:t>السياسات والخطط</a:t>
            </a:r>
            <a:r>
              <a:rPr lang="ar-LB" b="0" noProof="0" dirty="0">
                <a:solidFill>
                  <a:schemeClr val="tx2"/>
                </a:solidFill>
              </a:rPr>
              <a:t>: رؤى حول السياسات والبرامج والاستراتيجيات الوطنية وخطط العمل الهادفة إلى القضاء على عمل الأطفال.</a:t>
            </a:r>
          </a:p>
          <a:p>
            <a:pPr algn="r"/>
            <a:r>
              <a:rPr lang="ar-LB" noProof="0" dirty="0">
                <a:solidFill>
                  <a:schemeClr val="tx2"/>
                </a:solidFill>
              </a:rPr>
              <a:t>مثال</a:t>
            </a:r>
            <a:r>
              <a:rPr lang="ar-LB" b="0" noProof="0" dirty="0">
                <a:solidFill>
                  <a:schemeClr val="tx2"/>
                </a:solidFill>
              </a:rPr>
              <a:t>: ملف مرصد عمل الأطفال – لبنان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LO 2020">
  <a:themeElements>
    <a:clrScheme name="ILO Jan 2020">
      <a:dk1>
        <a:srgbClr val="230050"/>
      </a:dk1>
      <a:lt1>
        <a:sysClr val="window" lastClr="FFFFFF"/>
      </a:lt1>
      <a:dk2>
        <a:srgbClr val="000000"/>
      </a:dk2>
      <a:lt2>
        <a:srgbClr val="F8FCFE"/>
      </a:lt2>
      <a:accent1>
        <a:srgbClr val="1E2DBE"/>
      </a:accent1>
      <a:accent2>
        <a:srgbClr val="FA3C4B"/>
      </a:accent2>
      <a:accent3>
        <a:srgbClr val="FFCD2D"/>
      </a:accent3>
      <a:accent4>
        <a:srgbClr val="960A55"/>
      </a:accent4>
      <a:accent5>
        <a:srgbClr val="05D2D2"/>
      </a:accent5>
      <a:accent6>
        <a:srgbClr val="8CE164"/>
      </a:accent6>
      <a:hlink>
        <a:srgbClr val="230050"/>
      </a:hlink>
      <a:folHlink>
        <a:srgbClr val="23005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glish PowerPoint Presentation" id="{8C1655DC-F382-794B-A9D0-E611FF401CD9}" vid="{94661D02-612A-A042-A427-1B928FD15C6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English PowerPoint Presentation (1)</Template>
  <TotalTime>2</TotalTime>
  <Words>781</Words>
  <Application>Microsoft Office PowerPoint</Application>
  <PresentationFormat>Widescreen</PresentationFormat>
  <Paragraphs>110</Paragraphs>
  <Slides>12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Noto Sans</vt:lpstr>
      <vt:lpstr>Wingdings 3</vt:lpstr>
      <vt:lpstr>ILO 2020</vt:lpstr>
      <vt:lpstr>التقديرات العالمية لعمل الأطفال 2024</vt:lpstr>
      <vt:lpstr>زادت تغطية البيانات بشكل كبير مقارنة بالدراسات السابقة</vt:lpstr>
      <vt:lpstr>لا يزال عمل الأطفال يؤثر على ما يقرب من 138 مليون طفل حول العالم، و54 مليون من هؤلاء الأطفال يعملون في أعمال خطرة  عدد ونسبة الأطفال الذين تتراوح أعمارهم بين 5 و17 عاما المنخرطون في عمل الأطفال والعمل الخطير</vt:lpstr>
      <vt:lpstr>يحدث معظم عمل الأطفال في القطاع الزراعي، رغم أن الحصة النسبية تقل مع تقدم الأطفال في العمر توزيع نسبة الأطفال الذين تتراوح أعمارهم بين 5 إلى 17 عاما في عمل الأطفال، حسب العمر وفرع النشاط الاقتصادي </vt:lpstr>
      <vt:lpstr>عمل الأطفال يزيد بشكل كبير من احتمال حرمان الطفل من فرصة الذهاب إلى المدرسة   نسبة الأطفال الذين تتراوح أعمارهم بين 5 إلى 17 عاما والذين لا يلتحقون بالمدرسة، حسب العمر وحالة عمل الأطفال</vt:lpstr>
      <vt:lpstr>الدول العربية </vt:lpstr>
      <vt:lpstr>مرصد عمل الأطفال</vt:lpstr>
      <vt:lpstr>ما هو مرصد عمل الأطفال؟</vt:lpstr>
      <vt:lpstr>ما هي الخصائص الرئيسية للمرصد؟</vt:lpstr>
      <vt:lpstr>يتيح المرصد أيضًا مقارنة البيانات بين الدول والمناطق:</vt:lpstr>
      <vt:lpstr>PowerPoint Presentation</vt:lpstr>
      <vt:lpstr>ما هو المصدر؟</vt:lpstr>
    </vt:vector>
  </TitlesOfParts>
  <Company>ILO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El-Dani, Vitalii</dc:creator>
  <cp:lastModifiedBy>dina saeed</cp:lastModifiedBy>
  <cp:revision>9</cp:revision>
  <dcterms:created xsi:type="dcterms:W3CDTF">2025-11-07T05:38:39Z</dcterms:created>
  <dcterms:modified xsi:type="dcterms:W3CDTF">2025-12-02T16:25:40Z</dcterms:modified>
</cp:coreProperties>
</file>